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  <p:sldMasterId id="2147483686" r:id="rId4"/>
    <p:sldMasterId id="2147483696" r:id="rId5"/>
  </p:sldMasterIdLst>
  <p:notesMasterIdLst>
    <p:notesMasterId r:id="rId15"/>
  </p:notesMasterIdLst>
  <p:sldIdLst>
    <p:sldId id="268" r:id="rId6"/>
    <p:sldId id="269" r:id="rId7"/>
    <p:sldId id="270" r:id="rId8"/>
    <p:sldId id="271" r:id="rId9"/>
    <p:sldId id="280" r:id="rId10"/>
    <p:sldId id="272" r:id="rId11"/>
    <p:sldId id="273" r:id="rId12"/>
    <p:sldId id="277" r:id="rId13"/>
    <p:sldId id="274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71875" autoAdjust="0"/>
  </p:normalViewPr>
  <p:slideViewPr>
    <p:cSldViewPr snapToGrid="0">
      <p:cViewPr varScale="1">
        <p:scale>
          <a:sx n="51" d="100"/>
          <a:sy n="51" d="100"/>
        </p:scale>
        <p:origin x="14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A29F7-9920-43DF-A8A6-B01B2135A84F}" type="datetimeFigureOut">
              <a:rPr lang="sv-SE" smtClean="0"/>
              <a:t>2019-05-02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3DE4D-5A33-474F-B958-89661B690A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7566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C0A92-4EA5-440B-ADBF-E66777D334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41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u="none" dirty="0" smtClean="0"/>
              <a:t>Denna bild förklarar vad nationella vård- och insatsprogram inom psykisk hälsa är (förkortas</a:t>
            </a:r>
            <a:r>
              <a:rPr lang="sv-SE" b="0" u="none" baseline="0" dirty="0" smtClean="0"/>
              <a:t> VIP)</a:t>
            </a:r>
            <a:endParaRPr lang="sv-SE" b="0" u="none" dirty="0" smtClean="0"/>
          </a:p>
          <a:p>
            <a:endParaRPr lang="sv-SE" b="0" u="none" dirty="0" smtClean="0"/>
          </a:p>
          <a:p>
            <a:r>
              <a:rPr lang="sv-SE" b="0" u="none" dirty="0" smtClean="0"/>
              <a:t>Länkens adress: https://www.uppdragpsykiskhalsa.se/kunskapsutbyte/arbetsgang-for-arbetsgruppen/ </a:t>
            </a:r>
          </a:p>
          <a:p>
            <a:endParaRPr lang="sv-SE" b="0" u="non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2CB38-D65A-435C-8F2E-C9E94321946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730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Denna bild förklarar</a:t>
            </a:r>
            <a:r>
              <a:rPr lang="sv-SE" baseline="0" dirty="0" smtClean="0"/>
              <a:t> vad</a:t>
            </a:r>
            <a:r>
              <a:rPr lang="sv-SE" dirty="0" smtClean="0"/>
              <a:t> ”Struktur för kunskapsutbyte” är</a:t>
            </a:r>
          </a:p>
          <a:p>
            <a:endParaRPr lang="sv-SE" dirty="0" smtClean="0"/>
          </a:p>
          <a:p>
            <a:r>
              <a:rPr lang="sv-SE" dirty="0" smtClean="0"/>
              <a:t>Länkens adress: https://www.uppdragpsykiskhalsa.se/kunskapsutbyte/</a:t>
            </a:r>
          </a:p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2CB38-D65A-435C-8F2E-C9E94321946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586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Länkens adress: https://www.vardochinsats.se/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2CB38-D65A-435C-8F2E-C9E94321946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8422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Länkens adress: https://www.vardochinsats.se/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2CB38-D65A-435C-8F2E-C9E94321946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4570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https://www.vardochinsats.se/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Enkät</a:t>
            </a:r>
            <a:r>
              <a:rPr lang="sv-SE" baseline="0" dirty="0" smtClean="0"/>
              <a:t> för utkastversion</a:t>
            </a:r>
            <a:r>
              <a:rPr lang="sv-SE" dirty="0" smtClean="0"/>
              <a:t>:</a:t>
            </a:r>
            <a:r>
              <a:rPr lang="sv-SE" baseline="0" dirty="0" smtClean="0"/>
              <a:t> </a:t>
            </a:r>
            <a:r>
              <a:rPr lang="sv-SE" dirty="0" smtClean="0"/>
              <a:t>https://docs.google.com/forms/d/e/1FAIpQLSfEDZkzqA-sFHcyxQR90hwmhWDA1FXUMFK-CDezIuYi8QKmlQ/viewform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Enkät för färdig</a:t>
            </a:r>
            <a:r>
              <a:rPr lang="sv-SE" baseline="0" dirty="0" smtClean="0"/>
              <a:t> version: https://docs.google.com/forms/d/e/1FAIpQLScHNElDF96RTIlcz-a8S4r3PADTAAK0UKydVTLYszPWZu_uwA/viewform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2CB38-D65A-435C-8F2E-C9E94321946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3905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https://www.vardochinsats.se/test-av-anvaendbarhet/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https://www.vardochinsats.se/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Enkät</a:t>
            </a:r>
            <a:r>
              <a:rPr lang="sv-SE" baseline="0" dirty="0" smtClean="0"/>
              <a:t> för utkastversion</a:t>
            </a:r>
            <a:r>
              <a:rPr lang="sv-SE" dirty="0" smtClean="0"/>
              <a:t>:</a:t>
            </a:r>
            <a:r>
              <a:rPr lang="sv-SE" baseline="0" dirty="0" smtClean="0"/>
              <a:t> </a:t>
            </a:r>
            <a:r>
              <a:rPr lang="sv-SE" dirty="0" smtClean="0"/>
              <a:t>https://docs.google.com/forms/d/e/1FAIpQLSfEDZkzqA-sFHcyxQR90hwmhWDA1FXUMFK-CDezIuYi8QKmlQ/viewform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Enkät för färdig</a:t>
            </a:r>
            <a:r>
              <a:rPr lang="sv-SE" baseline="0" dirty="0" smtClean="0"/>
              <a:t> version: https://docs.google.com/forms/d/e/1FAIpQLScHNElDF96RTIlcz-a8S4r3PADTAAK0UKydVTLYszPWZu_uwA/viewform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2CB38-D65A-435C-8F2E-C9E94321946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7395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u="none" dirty="0" smtClean="0"/>
              <a:t>https://www.vardochinsats.se/media/1056/anvaendarguide-190326.pptx</a:t>
            </a:r>
            <a:endParaRPr lang="sv-SE" b="0" u="non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2CB38-D65A-435C-8F2E-C9E94321946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708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2CB38-D65A-435C-8F2E-C9E94321946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401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2019-05-02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55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2019-05-02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116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2019-05-02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548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499"/>
            <a:ext cx="12192599" cy="685949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3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2019-05-02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58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2019-05-02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8961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2019-05-02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180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2019-05-02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2416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2019-05-02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2858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2019-05-02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1928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2019-05-02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7387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2019-05-02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00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499"/>
            <a:ext cx="12192599" cy="685949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3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2019-05-02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48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2019-05-02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887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2019-05-02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09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2019-05-02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45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2019-05-02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96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499"/>
            <a:ext cx="12192599" cy="685949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3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2019-05-02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917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2019-05-02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7315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2019-05-02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4939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2019-05-02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0595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2019-05-02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0736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2019-05-02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491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2019-05-02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8378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2019-05-02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644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2019-05-02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8754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2019-05-02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2427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2019-05-02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314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2019-05-02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952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2019-05-02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107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2019-05-02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6833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2019-05-02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8649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2019-05-02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1091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2019-05-02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75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2019-05-02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69153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2019-05-02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1767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2019-05-02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559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2019-05-02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777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2019-05-02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8293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499"/>
            <a:ext cx="12192599" cy="685949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3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2019-05-02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6606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think-cell Slide" r:id="rId5" imgW="395" imgH="392" progId="TCLayout.ActiveDocument.1">
                  <p:embed/>
                </p:oleObj>
              </mc:Choice>
              <mc:Fallback>
                <p:oleObj name="think-cell Slide" r:id="rId5" imgW="395" imgH="392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447223"/>
            <a:ext cx="9609825" cy="1231392"/>
          </a:xfrm>
        </p:spPr>
        <p:txBody>
          <a:bodyPr/>
          <a:lstStyle>
            <a:lvl1pPr>
              <a:defRPr sz="28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3" y="2067824"/>
            <a:ext cx="9609825" cy="3738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8C8D18-893F-4C2E-94E9-0ACD1E274A63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2019-05-02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PRELIMINÄRT ARBETSMATERIAL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664232" y="5886155"/>
            <a:ext cx="8096981" cy="500062"/>
          </a:xfrm>
        </p:spPr>
        <p:txBody>
          <a:bodyPr anchor="b" anchorCtr="0"/>
          <a:lstStyle>
            <a:lvl1pPr marL="615950" indent="-615950" defTabSz="627063">
              <a:lnSpc>
                <a:spcPts val="900"/>
              </a:lnSpc>
              <a:spcAft>
                <a:spcPts val="0"/>
              </a:spcAft>
              <a:tabLst>
                <a:tab pos="469900" algn="r"/>
                <a:tab pos="627063" algn="l"/>
              </a:tabLst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sv-SE" sz="1000" dirty="0">
                <a:ea typeface="Verdana" pitchFamily="34" charset="0"/>
                <a:cs typeface="Verdana" pitchFamily="34" charset="0"/>
              </a:rPr>
              <a:t>	Not:	</a:t>
            </a:r>
            <a:r>
              <a:rPr lang="sv-SE" sz="1000" dirty="0" err="1">
                <a:ea typeface="Verdana" pitchFamily="34" charset="0"/>
                <a:cs typeface="Verdana" pitchFamily="34" charset="0"/>
              </a:rPr>
              <a:t>xxxxxx</a:t>
            </a:r>
            <a:endParaRPr lang="sv-SE" sz="1000" dirty="0">
              <a:ea typeface="Verdana" pitchFamily="34" charset="0"/>
              <a:cs typeface="Verdana" pitchFamily="34" charset="0"/>
            </a:endParaRPr>
          </a:p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sv-SE" sz="1000" dirty="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sv-SE" sz="1000" dirty="0">
                <a:ea typeface="Verdana" pitchFamily="34" charset="0"/>
                <a:cs typeface="Verdana" pitchFamily="34" charset="0"/>
              </a:rPr>
              <a:t>	Källa:	</a:t>
            </a:r>
            <a:r>
              <a:rPr lang="sv-SE" sz="1000" dirty="0" err="1">
                <a:ea typeface="Verdana" pitchFamily="34" charset="0"/>
                <a:cs typeface="Verdana" pitchFamily="34" charset="0"/>
              </a:rPr>
              <a:t>xxxx</a:t>
            </a:r>
            <a:endParaRPr lang="sv-SE" sz="10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5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2019-05-02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523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2019-05-02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49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2019-05-02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965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2019-05-02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897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2019-05-02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159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2019-05-02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t>2019-05-02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2019-05-02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4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95" r:id="rId4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D81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2019-05-02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B34C38-98ED-487E-A2A9-24CF0D6C326C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2019-05-02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9E352-6CF9-4811-89E5-F5E4A8357B2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98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hyperlink" Target="https://www.uppdragpsykiskhalsa.se/kunskapsutbyte/arbetsgang-for-arbetsgruppen/" TargetMode="Externa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www.uppdragpsykiskhalsa.se/kunskapsutbyte/" TargetMode="Externa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microsoft.com/office/2007/relationships/media" Target="../media/media4.m4a"/><Relationship Id="rId7" Type="http://schemas.openxmlformats.org/officeDocument/2006/relationships/oleObject" Target="../embeddings/oleObject2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10.png"/><Relationship Id="rId4" Type="http://schemas.openxmlformats.org/officeDocument/2006/relationships/audio" Target="../media/media4.m4a"/><Relationship Id="rId9" Type="http://schemas.openxmlformats.org/officeDocument/2006/relationships/hyperlink" Target="https://www.vardochinsats.se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microsoft.com/office/2007/relationships/media" Target="../media/media5.m4a"/><Relationship Id="rId7" Type="http://schemas.openxmlformats.org/officeDocument/2006/relationships/oleObject" Target="../embeddings/oleObject2.bin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7.png"/><Relationship Id="rId4" Type="http://schemas.openxmlformats.org/officeDocument/2006/relationships/audio" Target="../media/media5.m4a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forms/d/e/1FAIpQLScHNElDF96RTIlcz-a8S4r3PADTAAK0UKydVTLYszPWZu_uwA/viewform?usp=sf_link" TargetMode="External"/><Relationship Id="rId3" Type="http://schemas.openxmlformats.org/officeDocument/2006/relationships/slideLayout" Target="../slideLayouts/slideLayout13.xml"/><Relationship Id="rId7" Type="http://schemas.openxmlformats.org/officeDocument/2006/relationships/hyperlink" Target="https://docs.google.com/forms/d/e/1FAIpQLSfEDZkzqA-sFHcyxQR90hwmhWDA1FXUMFK-CDezIuYi8QKmlQ/viewform?usp=sf_link" TargetMode="Externa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ttps://www.vardochinsats.se/" TargetMode="Externa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forms/d/e/1FAIpQLScHNElDF96RTIlcz-a8S4r3PADTAAK0UKydVTLYszPWZu_uwA/viewform?usp=sf_link" TargetMode="External"/><Relationship Id="rId3" Type="http://schemas.openxmlformats.org/officeDocument/2006/relationships/slideLayout" Target="../slideLayouts/slideLayout13.xml"/><Relationship Id="rId7" Type="http://schemas.openxmlformats.org/officeDocument/2006/relationships/hyperlink" Target="https://docs.google.com/forms/d/e/1FAIpQLSfEDZkzqA-sFHcyxQR90hwmhWDA1FXUMFK-CDezIuYi8QKmlQ/viewform?usp=sf_link" TargetMode="Externa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hyperlink" Target="https://www.vardochinsats.se/" TargetMode="External"/><Relationship Id="rId5" Type="http://schemas.openxmlformats.org/officeDocument/2006/relationships/hyperlink" Target="https://www.vardochinsats.se/test-av-anvaendbarhet/" TargetMode="External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7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8.png"/><Relationship Id="rId5" Type="http://schemas.openxmlformats.org/officeDocument/2006/relationships/hyperlink" Target="https://www.vardochinsats.se/media/1056/anvaendarguide-190326.pptx" TargetMode="Externa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937113" y="515224"/>
            <a:ext cx="10162296" cy="1644997"/>
          </a:xfrm>
        </p:spPr>
        <p:txBody>
          <a:bodyPr/>
          <a:lstStyle/>
          <a:p>
            <a:pPr algn="l"/>
            <a:r>
              <a:rPr lang="sv-SE" sz="8000" dirty="0" smtClean="0">
                <a:solidFill>
                  <a:srgbClr val="F292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Test av användbarhet</a:t>
            </a:r>
            <a:endParaRPr lang="sv-SE" sz="7200" dirty="0">
              <a:solidFill>
                <a:srgbClr val="F292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961177" y="1575446"/>
            <a:ext cx="62067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>
                <a:solidFill>
                  <a:srgbClr val="0167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sv-SE" sz="3200" dirty="0" smtClean="0">
                <a:solidFill>
                  <a:srgbClr val="0167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ationella vård- och </a:t>
            </a:r>
            <a:r>
              <a:rPr lang="sv-SE" sz="3200" dirty="0">
                <a:solidFill>
                  <a:srgbClr val="0167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insatsprogram </a:t>
            </a:r>
            <a:r>
              <a:rPr lang="sv-SE" sz="3200" dirty="0" smtClean="0">
                <a:solidFill>
                  <a:srgbClr val="0167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(VIP) inom </a:t>
            </a:r>
            <a:r>
              <a:rPr lang="sv-SE" sz="3200" dirty="0">
                <a:solidFill>
                  <a:srgbClr val="0167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psykisk </a:t>
            </a:r>
            <a:r>
              <a:rPr lang="sv-SE" sz="3200" dirty="0" smtClean="0">
                <a:solidFill>
                  <a:srgbClr val="0167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hälsa</a:t>
            </a:r>
            <a:endParaRPr lang="sv-SE" sz="3200" dirty="0">
              <a:solidFill>
                <a:srgbClr val="0167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61268" y="5750134"/>
            <a:ext cx="2676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 2019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Lju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9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17"/>
    </mc:Choice>
    <mc:Fallback xmlns="">
      <p:transition spd="slow" advTm="105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7000">
                <a:schemeClr val="bg1"/>
              </a:gs>
              <a:gs pos="0">
                <a:srgbClr val="A4CAD4"/>
              </a:gs>
            </a:gsLst>
            <a:lin ang="150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7726" y="1019376"/>
            <a:ext cx="10515600" cy="1090696"/>
          </a:xfrm>
        </p:spPr>
        <p:txBody>
          <a:bodyPr>
            <a:noAutofit/>
          </a:bodyPr>
          <a:lstStyle/>
          <a:p>
            <a:r>
              <a:rPr lang="sv-SE" b="1" dirty="0">
                <a:solidFill>
                  <a:srgbClr val="016773"/>
                </a:solidFill>
                <a:latin typeface="+mn-lt"/>
              </a:rPr>
              <a:t>Nationella vård- och insatsprogram (VIP) inom psykisk </a:t>
            </a:r>
            <a:r>
              <a:rPr lang="sv-SE" b="1" dirty="0" smtClean="0">
                <a:solidFill>
                  <a:srgbClr val="016773"/>
                </a:solidFill>
                <a:latin typeface="+mn-lt"/>
              </a:rPr>
              <a:t>hälsa</a:t>
            </a:r>
            <a:endParaRPr lang="sv-SE" b="1" dirty="0">
              <a:solidFill>
                <a:srgbClr val="016773"/>
              </a:solidFill>
              <a:latin typeface="+mn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7725" y="2742594"/>
            <a:ext cx="6874451" cy="32391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sz="2400" dirty="0" smtClean="0"/>
              <a:t>Innehåller </a:t>
            </a:r>
            <a:r>
              <a:rPr lang="sv-SE" sz="2400" dirty="0"/>
              <a:t>den samlade kunskapen om insatser enligt evidens och beprövad erfarenhet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400" dirty="0"/>
              <a:t>Anpassade för personal, med fokus på hur en insats utförs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400" dirty="0"/>
              <a:t>Omfattar både kommunernas och landstingens verksamheter, underlättar samordning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400" dirty="0"/>
              <a:t>Mer information: </a:t>
            </a:r>
            <a:r>
              <a:rPr lang="sv-SE" sz="2400" dirty="0" smtClean="0">
                <a:hlinkClick r:id="rId5"/>
              </a:rPr>
              <a:t>uppdragpsykiskhälsa.se</a:t>
            </a:r>
            <a:endParaRPr lang="sv-SE" sz="24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31" y="3129447"/>
            <a:ext cx="3025082" cy="2465442"/>
          </a:xfrm>
          <a:prstGeom prst="rect">
            <a:avLst/>
          </a:prstGeom>
        </p:spPr>
      </p:pic>
      <p:pic>
        <p:nvPicPr>
          <p:cNvPr id="6" name="Lju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34"/>
    </mc:Choice>
    <mc:Fallback xmlns="">
      <p:transition spd="slow" advTm="303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35" y="3006671"/>
            <a:ext cx="5513366" cy="387055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7726" y="729336"/>
            <a:ext cx="10515600" cy="1090696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rgbClr val="016773"/>
                </a:solidFill>
                <a:latin typeface="+mn-lt"/>
              </a:rPr>
              <a:t>Struktur för </a:t>
            </a:r>
            <a:r>
              <a:rPr lang="sv-SE" b="1" dirty="0" smtClean="0">
                <a:solidFill>
                  <a:srgbClr val="016773"/>
                </a:solidFill>
                <a:latin typeface="+mn-lt"/>
              </a:rPr>
              <a:t>kunskapsutbyte</a:t>
            </a:r>
            <a:endParaRPr lang="sv-SE" b="1" dirty="0">
              <a:solidFill>
                <a:srgbClr val="016773"/>
              </a:solidFill>
              <a:latin typeface="+mn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7725" y="1910519"/>
            <a:ext cx="8757495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 smtClean="0">
                <a:cs typeface="Arial" panose="020B0604020202020204" pitchFamily="34" charset="0"/>
              </a:rPr>
              <a:t>Vård- </a:t>
            </a:r>
            <a:r>
              <a:rPr lang="sv-SE" dirty="0">
                <a:cs typeface="Arial" panose="020B0604020202020204" pitchFamily="34" charset="0"/>
              </a:rPr>
              <a:t>och insatsprogram (VIP) tas fram inom en struktur för kunskapsutbyte som är gemensam för regionerna och kommunerna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>
                <a:cs typeface="Arial" panose="020B0604020202020204" pitchFamily="34" charset="0"/>
              </a:rPr>
              <a:t>Målen </a:t>
            </a:r>
            <a:r>
              <a:rPr lang="sv-SE" dirty="0" smtClean="0">
                <a:cs typeface="Arial" panose="020B0604020202020204" pitchFamily="34" charset="0"/>
              </a:rPr>
              <a:t>är: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2000" dirty="0" smtClean="0">
                <a:cs typeface="Arial" panose="020B0604020202020204" pitchFamily="34" charset="0"/>
              </a:rPr>
              <a:t>mer </a:t>
            </a:r>
            <a:r>
              <a:rPr lang="sv-SE" sz="2000" dirty="0">
                <a:cs typeface="Arial" panose="020B0604020202020204" pitchFamily="34" charset="0"/>
              </a:rPr>
              <a:t>jämlik </a:t>
            </a:r>
            <a:r>
              <a:rPr lang="sv-SE" sz="2000" dirty="0" smtClean="0">
                <a:cs typeface="Arial" panose="020B0604020202020204" pitchFamily="34" charset="0"/>
              </a:rPr>
              <a:t>vård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2000" dirty="0" smtClean="0">
                <a:cs typeface="Arial" panose="020B0604020202020204" pitchFamily="34" charset="0"/>
              </a:rPr>
              <a:t>ökad vårdkvalitet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2000" dirty="0" smtClean="0">
                <a:cs typeface="Arial" panose="020B0604020202020204" pitchFamily="34" charset="0"/>
              </a:rPr>
              <a:t>förbättrade vårdresultat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2000" dirty="0" smtClean="0">
                <a:cs typeface="Arial" panose="020B0604020202020204" pitchFamily="34" charset="0"/>
              </a:rPr>
              <a:t>ett </a:t>
            </a:r>
            <a:r>
              <a:rPr lang="sv-SE" sz="2000" dirty="0">
                <a:cs typeface="Arial" panose="020B0604020202020204" pitchFamily="34" charset="0"/>
              </a:rPr>
              <a:t>mer effektivt utnyttjande av samhällets </a:t>
            </a:r>
            <a:r>
              <a:rPr lang="sv-SE" sz="2000" dirty="0" smtClean="0">
                <a:cs typeface="Arial" panose="020B0604020202020204" pitchFamily="34" charset="0"/>
              </a:rPr>
              <a:t>resurser</a:t>
            </a:r>
            <a:br>
              <a:rPr lang="sv-SE" sz="2000" dirty="0" smtClean="0">
                <a:cs typeface="Arial" panose="020B0604020202020204" pitchFamily="34" charset="0"/>
              </a:rPr>
            </a:br>
            <a:r>
              <a:rPr lang="sv-SE" sz="2000" dirty="0" smtClean="0">
                <a:cs typeface="Arial" panose="020B0604020202020204" pitchFamily="34" charset="0"/>
              </a:rPr>
              <a:t>inom </a:t>
            </a:r>
            <a:r>
              <a:rPr lang="sv-SE" sz="2000" dirty="0">
                <a:cs typeface="Arial" panose="020B0604020202020204" pitchFamily="34" charset="0"/>
              </a:rPr>
              <a:t>området psykisk hälsa och ohälsa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>
                <a:cs typeface="Arial" panose="020B0604020202020204" pitchFamily="34" charset="0"/>
              </a:rPr>
              <a:t>Mer information: </a:t>
            </a:r>
            <a:r>
              <a:rPr lang="sv-SE" dirty="0" smtClean="0">
                <a:cs typeface="Arial" panose="020B0604020202020204" pitchFamily="34" charset="0"/>
                <a:hlinkClick r:id="rId6"/>
              </a:rPr>
              <a:t>uppdragpsykiskhälsa.se</a:t>
            </a:r>
            <a:endParaRPr lang="sv-SE" dirty="0">
              <a:cs typeface="Arial" panose="020B0604020202020204" pitchFamily="34" charset="0"/>
            </a:endParaRPr>
          </a:p>
        </p:txBody>
      </p:sp>
      <p:pic>
        <p:nvPicPr>
          <p:cNvPr id="4" name="Lju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0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04"/>
    </mc:Choice>
    <mc:Fallback xmlns="">
      <p:transition spd="slow" advTm="18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think-cell Slide" r:id="rId7" imgW="395" imgH="392" progId="TCLayout.ActiveDocument.1">
                  <p:embed/>
                </p:oleObj>
              </mc:Choice>
              <mc:Fallback>
                <p:oleObj name="think-cell Slide" r:id="rId7" imgW="395" imgH="392" progId="TCLayout.ActiveDocument.1">
                  <p:embed/>
                  <p:pic>
                    <p:nvPicPr>
                      <p:cNvPr id="12" name="Object 1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>
                <a:solidFill>
                  <a:prstClr val="black"/>
                </a:solidFill>
              </a:rPr>
              <a:pPr/>
              <a:t>4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7000">
                <a:schemeClr val="bg1"/>
              </a:gs>
              <a:gs pos="0">
                <a:srgbClr val="A4CAD4"/>
              </a:gs>
            </a:gsLst>
            <a:lin ang="150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innehåll 2"/>
          <p:cNvSpPr txBox="1">
            <a:spLocks/>
          </p:cNvSpPr>
          <p:nvPr/>
        </p:nvSpPr>
        <p:spPr>
          <a:xfrm>
            <a:off x="657725" y="2148294"/>
            <a:ext cx="8053138" cy="34233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sv-SE" sz="2400" dirty="0" smtClean="0">
                <a:cs typeface="Arial" panose="020B0604020202020204" pitchFamily="34" charset="0"/>
              </a:rPr>
              <a:t>VIP </a:t>
            </a:r>
            <a:r>
              <a:rPr lang="sv-SE" sz="2400" dirty="0">
                <a:cs typeface="Arial" panose="020B0604020202020204" pitchFamily="34" charset="0"/>
              </a:rPr>
              <a:t>finns tillgängliga på webbplatsen </a:t>
            </a:r>
            <a:r>
              <a:rPr lang="sv-SE" sz="2400" dirty="0" smtClean="0">
                <a:cs typeface="Arial" panose="020B0604020202020204" pitchFamily="34" charset="0"/>
                <a:hlinkClick r:id="rId9"/>
              </a:rPr>
              <a:t>vårdochinsats.se</a:t>
            </a:r>
            <a:endParaRPr lang="sv-SE" sz="2400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v-SE" sz="2400" dirty="0" smtClean="0">
                <a:cs typeface="Arial" panose="020B0604020202020204" pitchFamily="34" charset="0"/>
              </a:rPr>
              <a:t>Varje VIP har en officiell testperiod som ett led i utvecklingsarbetet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400" dirty="0" smtClean="0">
                <a:cs typeface="Arial" panose="020B0604020202020204" pitchFamily="34" charset="0"/>
              </a:rPr>
              <a:t>Gör gärna användbarhetstestet under den officiella testperioden för utkastversionen av VIP – men det går också bra att lämna synpunkter på den färdiga versionen</a:t>
            </a:r>
            <a:endParaRPr lang="sv-SE" sz="2400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v-SE" sz="2400" dirty="0" smtClean="0">
                <a:cs typeface="Arial" panose="020B0604020202020204" pitchFamily="34" charset="0"/>
              </a:rPr>
              <a:t>Alla </a:t>
            </a:r>
            <a:r>
              <a:rPr lang="sv-SE" sz="2400" dirty="0">
                <a:cs typeface="Arial" panose="020B0604020202020204" pitchFamily="34" charset="0"/>
              </a:rPr>
              <a:t>verksamheter och professioner kan bidra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400" dirty="0">
                <a:cs typeface="Arial" panose="020B0604020202020204" pitchFamily="34" charset="0"/>
              </a:rPr>
              <a:t>Välj mellan att testa VIP i mötet med en verklig patient/brukare, eller att utgå från ett fiktivt </a:t>
            </a:r>
            <a:r>
              <a:rPr lang="sv-SE" sz="2400" dirty="0" smtClean="0">
                <a:cs typeface="Arial" panose="020B0604020202020204" pitchFamily="34" charset="0"/>
              </a:rPr>
              <a:t>fall</a:t>
            </a:r>
            <a:endParaRPr lang="sv-SE" sz="2600" b="1" dirty="0">
              <a:cs typeface="Arial" panose="020B0604020202020204" pitchFamily="34" charset="0"/>
            </a:endParaRPr>
          </a:p>
        </p:txBody>
      </p:sp>
      <p:sp>
        <p:nvSpPr>
          <p:cNvPr id="11" name="Rubrik 1"/>
          <p:cNvSpPr txBox="1">
            <a:spLocks/>
          </p:cNvSpPr>
          <p:nvPr/>
        </p:nvSpPr>
        <p:spPr>
          <a:xfrm>
            <a:off x="657726" y="1039303"/>
            <a:ext cx="10515600" cy="1090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4400" b="1" dirty="0">
                <a:solidFill>
                  <a:srgbClr val="016773"/>
                </a:solidFill>
                <a:latin typeface="+mn-lt"/>
              </a:rPr>
              <a:t>Om </a:t>
            </a:r>
            <a:r>
              <a:rPr lang="sv-SE" sz="4400" b="1" dirty="0" smtClean="0">
                <a:solidFill>
                  <a:srgbClr val="016773"/>
                </a:solidFill>
                <a:latin typeface="+mn-lt"/>
              </a:rPr>
              <a:t>användbarhetstest </a:t>
            </a:r>
            <a:r>
              <a:rPr lang="sv-SE" sz="4400" b="1" dirty="0">
                <a:solidFill>
                  <a:srgbClr val="016773"/>
                </a:solidFill>
                <a:latin typeface="+mn-lt"/>
              </a:rPr>
              <a:t>av </a:t>
            </a:r>
            <a:r>
              <a:rPr lang="sv-SE" sz="4400" b="1" dirty="0" smtClean="0">
                <a:solidFill>
                  <a:srgbClr val="016773"/>
                </a:solidFill>
                <a:latin typeface="+mn-lt"/>
              </a:rPr>
              <a:t>VIP</a:t>
            </a:r>
            <a:endParaRPr lang="sv-SE" sz="4400" b="1" dirty="0">
              <a:solidFill>
                <a:srgbClr val="016773"/>
              </a:solidFill>
              <a:latin typeface="+mn-lt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517" y="-264100"/>
            <a:ext cx="3058044" cy="7339308"/>
          </a:xfrm>
          <a:prstGeom prst="rect">
            <a:avLst/>
          </a:prstGeom>
        </p:spPr>
      </p:pic>
      <p:pic>
        <p:nvPicPr>
          <p:cNvPr id="6" name="Ljud 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5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674"/>
    </mc:Choice>
    <mc:Fallback xmlns="">
      <p:transition spd="slow" advTm="73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Slide" r:id="rId7" imgW="395" imgH="392" progId="TCLayout.ActiveDocument.1">
                  <p:embed/>
                </p:oleObj>
              </mc:Choice>
              <mc:Fallback>
                <p:oleObj name="think-cell Slide" r:id="rId7" imgW="395" imgH="392" progId="TCLayout.ActiveDocument.1">
                  <p:embed/>
                  <p:pic>
                    <p:nvPicPr>
                      <p:cNvPr id="12" name="Object 1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>
                <a:solidFill>
                  <a:prstClr val="black"/>
                </a:solidFill>
              </a:rPr>
              <a:pPr/>
              <a:t>5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7000">
                <a:schemeClr val="bg1"/>
              </a:gs>
              <a:gs pos="0">
                <a:srgbClr val="A4CAD4"/>
              </a:gs>
            </a:gsLst>
            <a:lin ang="150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innehåll 2"/>
          <p:cNvSpPr txBox="1">
            <a:spLocks/>
          </p:cNvSpPr>
          <p:nvPr/>
        </p:nvSpPr>
        <p:spPr>
          <a:xfrm>
            <a:off x="657725" y="2148294"/>
            <a:ext cx="8053138" cy="3423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sv-SE" sz="2200" b="1" dirty="0">
                <a:cs typeface="Arial" panose="020B0604020202020204" pitchFamily="34" charset="0"/>
              </a:rPr>
              <a:t>Självskadebeteende</a:t>
            </a:r>
            <a:r>
              <a:rPr lang="sv-SE" sz="2200" dirty="0">
                <a:cs typeface="Arial" panose="020B0604020202020204" pitchFamily="34" charset="0"/>
              </a:rPr>
              <a:t/>
            </a:r>
            <a:br>
              <a:rPr lang="sv-SE" sz="2200" dirty="0">
                <a:cs typeface="Arial" panose="020B0604020202020204" pitchFamily="34" charset="0"/>
              </a:rPr>
            </a:br>
            <a:r>
              <a:rPr lang="sv-SE" sz="2200" dirty="0">
                <a:cs typeface="Arial" panose="020B0604020202020204" pitchFamily="34" charset="0"/>
              </a:rPr>
              <a:t>20 april till 20 maj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200" b="1" dirty="0" smtClean="0">
                <a:cs typeface="Arial" panose="020B0604020202020204" pitchFamily="34" charset="0"/>
              </a:rPr>
              <a:t>Ångest </a:t>
            </a:r>
            <a:r>
              <a:rPr lang="sv-SE" sz="2200" b="1" dirty="0">
                <a:cs typeface="Arial" panose="020B0604020202020204" pitchFamily="34" charset="0"/>
              </a:rPr>
              <a:t>och depression</a:t>
            </a:r>
            <a:r>
              <a:rPr lang="sv-SE" sz="2200" dirty="0">
                <a:cs typeface="Arial" panose="020B0604020202020204" pitchFamily="34" charset="0"/>
              </a:rPr>
              <a:t/>
            </a:r>
            <a:br>
              <a:rPr lang="sv-SE" sz="2200" dirty="0">
                <a:cs typeface="Arial" panose="020B0604020202020204" pitchFamily="34" charset="0"/>
              </a:rPr>
            </a:br>
            <a:r>
              <a:rPr lang="sv-SE" sz="2200" dirty="0" smtClean="0">
                <a:cs typeface="Arial" panose="020B0604020202020204" pitchFamily="34" charset="0"/>
              </a:rPr>
              <a:t>15 </a:t>
            </a:r>
            <a:r>
              <a:rPr lang="sv-SE" sz="2200" smtClean="0">
                <a:cs typeface="Arial" panose="020B0604020202020204" pitchFamily="34" charset="0"/>
              </a:rPr>
              <a:t>maj till 15 juni</a:t>
            </a:r>
            <a:endParaRPr lang="sv-SE" sz="2200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v-SE" sz="2200" b="1" dirty="0">
                <a:cs typeface="Arial" panose="020B0604020202020204" pitchFamily="34" charset="0"/>
              </a:rPr>
              <a:t>Missbruk och beroende</a:t>
            </a:r>
            <a:r>
              <a:rPr lang="sv-SE" sz="2200" dirty="0">
                <a:cs typeface="Arial" panose="020B0604020202020204" pitchFamily="34" charset="0"/>
              </a:rPr>
              <a:t/>
            </a:r>
            <a:br>
              <a:rPr lang="sv-SE" sz="2200" dirty="0">
                <a:cs typeface="Arial" panose="020B0604020202020204" pitchFamily="34" charset="0"/>
              </a:rPr>
            </a:br>
            <a:r>
              <a:rPr lang="sv-SE" sz="2200" dirty="0">
                <a:cs typeface="Arial" panose="020B0604020202020204" pitchFamily="34" charset="0"/>
              </a:rPr>
              <a:t>1 juni till 21 augusti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200" b="1" dirty="0" smtClean="0">
                <a:cs typeface="Arial" panose="020B0604020202020204" pitchFamily="34" charset="0"/>
              </a:rPr>
              <a:t>ADHD</a:t>
            </a:r>
            <a:r>
              <a:rPr lang="sv-SE" sz="2200" dirty="0">
                <a:cs typeface="Arial" panose="020B0604020202020204" pitchFamily="34" charset="0"/>
              </a:rPr>
              <a:t/>
            </a:r>
            <a:br>
              <a:rPr lang="sv-SE" sz="2200" dirty="0">
                <a:cs typeface="Arial" panose="020B0604020202020204" pitchFamily="34" charset="0"/>
              </a:rPr>
            </a:br>
            <a:r>
              <a:rPr lang="sv-SE" sz="2200" dirty="0">
                <a:cs typeface="Arial" panose="020B0604020202020204" pitchFamily="34" charset="0"/>
              </a:rPr>
              <a:t>1 juni till </a:t>
            </a:r>
            <a:r>
              <a:rPr lang="sv-SE" sz="2200" dirty="0" smtClean="0">
                <a:cs typeface="Arial" panose="020B0604020202020204" pitchFamily="34" charset="0"/>
              </a:rPr>
              <a:t>7 september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200" b="1" dirty="0" smtClean="0">
                <a:cs typeface="Arial" panose="020B0604020202020204" pitchFamily="34" charset="0"/>
              </a:rPr>
              <a:t>Schizofreni </a:t>
            </a:r>
            <a:r>
              <a:rPr lang="sv-SE" sz="2200" b="1" dirty="0">
                <a:cs typeface="Arial" panose="020B0604020202020204" pitchFamily="34" charset="0"/>
              </a:rPr>
              <a:t>och schizofreniliknande tillstånd</a:t>
            </a:r>
            <a:br>
              <a:rPr lang="sv-SE" sz="2200" b="1" dirty="0">
                <a:cs typeface="Arial" panose="020B0604020202020204" pitchFamily="34" charset="0"/>
              </a:rPr>
            </a:br>
            <a:r>
              <a:rPr lang="sv-SE" sz="2200" i="1" dirty="0" smtClean="0">
                <a:cs typeface="Arial" panose="020B0604020202020204" pitchFamily="34" charset="0"/>
              </a:rPr>
              <a:t>Passerad</a:t>
            </a:r>
            <a:endParaRPr lang="sv-SE" sz="2200" i="1" dirty="0">
              <a:cs typeface="Arial" panose="020B0604020202020204" pitchFamily="34" charset="0"/>
            </a:endParaRPr>
          </a:p>
        </p:txBody>
      </p:sp>
      <p:sp>
        <p:nvSpPr>
          <p:cNvPr id="11" name="Rubrik 1"/>
          <p:cNvSpPr txBox="1">
            <a:spLocks/>
          </p:cNvSpPr>
          <p:nvPr/>
        </p:nvSpPr>
        <p:spPr>
          <a:xfrm>
            <a:off x="657726" y="1039303"/>
            <a:ext cx="10515600" cy="1090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4400" b="1" dirty="0" smtClean="0">
                <a:solidFill>
                  <a:srgbClr val="016773"/>
                </a:solidFill>
                <a:latin typeface="+mn-lt"/>
              </a:rPr>
              <a:t>Officiella testperioder under 2019</a:t>
            </a:r>
            <a:endParaRPr lang="sv-SE" sz="4400" b="1" dirty="0">
              <a:solidFill>
                <a:srgbClr val="016773"/>
              </a:solidFill>
              <a:latin typeface="+mn-lt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517" y="-264100"/>
            <a:ext cx="3058044" cy="7339308"/>
          </a:xfrm>
          <a:prstGeom prst="rect">
            <a:avLst/>
          </a:prstGeom>
        </p:spPr>
      </p:pic>
      <p:pic>
        <p:nvPicPr>
          <p:cNvPr id="2" name="Ljud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0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217"/>
    </mc:Choice>
    <mc:Fallback>
      <p:transition spd="slow" advTm="25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7000">
                <a:schemeClr val="bg1"/>
              </a:gs>
              <a:gs pos="0">
                <a:srgbClr val="A4CAD4"/>
              </a:gs>
            </a:gsLst>
            <a:lin ang="150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657726" y="775831"/>
            <a:ext cx="10515600" cy="1090696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0167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Testa VIP i mötet med verklig </a:t>
            </a:r>
            <a:r>
              <a:rPr lang="sv-SE" dirty="0" smtClean="0">
                <a:solidFill>
                  <a:srgbClr val="0167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patient/brukare</a:t>
            </a:r>
            <a:endParaRPr lang="sv-SE" b="1" dirty="0">
              <a:solidFill>
                <a:srgbClr val="0167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262" y="3843580"/>
            <a:ext cx="4521630" cy="3014420"/>
          </a:xfrm>
          <a:prstGeom prst="rect">
            <a:avLst/>
          </a:prstGeom>
        </p:spPr>
      </p:pic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657724" y="2539245"/>
            <a:ext cx="10026318" cy="3562702"/>
          </a:xfrm>
        </p:spPr>
        <p:txBody>
          <a:bodyPr>
            <a:normAutofit/>
          </a:bodyPr>
          <a:lstStyle/>
          <a:p>
            <a:pPr marL="487363" indent="-457200">
              <a:buFont typeface="+mj-lt"/>
              <a:buAutoNum type="arabicPeriod"/>
            </a:pP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Gå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till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vårdochinsats.se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och välj 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VIP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7363" indent="-457200">
              <a:buFont typeface="+mj-lt"/>
              <a:buAutoNum type="arabicPeriod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Tänk på en verklig patient/brukare, prova att söka fram information som är användbar inför (eller i) mötet, notera eventuella synpunkter</a:t>
            </a:r>
          </a:p>
          <a:p>
            <a:pPr marL="487363" indent="-457200">
              <a:buFont typeface="+mj-lt"/>
              <a:buAutoNum type="arabicPeriod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Gå till 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enkäten för utkastversion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 eller lämna synpunkter i 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enkäten för färdig version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 beroende på vilken version som testas</a:t>
            </a:r>
            <a:endParaRPr lang="sv-SE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7363" indent="-457200">
              <a:buFont typeface="+mj-lt"/>
              <a:buAutoNum type="arabicPeriod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Upprepa gärna för fler patienter/brukare</a:t>
            </a:r>
          </a:p>
          <a:p>
            <a:pPr>
              <a:spcAft>
                <a:spcPts val="1200"/>
              </a:spcAft>
            </a:pPr>
            <a:endParaRPr lang="sv-S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Lju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2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533"/>
    </mc:Choice>
    <mc:Fallback xmlns="">
      <p:transition spd="slow" advTm="67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7000">
                <a:schemeClr val="bg1"/>
              </a:gs>
              <a:gs pos="0">
                <a:srgbClr val="A4CAD4"/>
              </a:gs>
            </a:gsLst>
            <a:lin ang="150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657726" y="775831"/>
            <a:ext cx="10515600" cy="1090696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0167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Testa VIP för fiktiv </a:t>
            </a:r>
            <a:r>
              <a:rPr lang="sv-SE" dirty="0" smtClean="0">
                <a:solidFill>
                  <a:srgbClr val="0167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patient/brukare</a:t>
            </a:r>
            <a:endParaRPr lang="sv-SE" b="1" dirty="0">
              <a:solidFill>
                <a:srgbClr val="0167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657724" y="2539245"/>
            <a:ext cx="9809750" cy="3562702"/>
          </a:xfrm>
        </p:spPr>
        <p:txBody>
          <a:bodyPr>
            <a:normAutofit lnSpcReduction="10000"/>
          </a:bodyPr>
          <a:lstStyle/>
          <a:p>
            <a:pPr marL="487363" indent="-457200">
              <a:buFont typeface="+mj-lt"/>
              <a:buAutoNum type="arabicPeriod"/>
            </a:pP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Välj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ett typfall på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https://www.vardochinsats.se/test-av-anvaendbarhet/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och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läs 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igenom fallet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7363" indent="-457200">
              <a:buFont typeface="+mj-lt"/>
              <a:buAutoNum type="arabicPeriod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Gå till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vårdochinsats.se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och välj 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VIP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7363" indent="-457200">
              <a:buFont typeface="+mj-lt"/>
              <a:buAutoNum type="arabicPeriod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Prova att söka fram information som är användbar inför (eller i) det fiktiva mötet, notera eventuella synpunkter</a:t>
            </a:r>
          </a:p>
          <a:p>
            <a:pPr marL="487363" indent="-457200">
              <a:buFont typeface="+mj-lt"/>
              <a:buAutoNum type="arabicPeriod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Gå till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enkäten för utkastversion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eller lämna synpunkter i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enkäten för färdig version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beroende på vilken version som testas</a:t>
            </a:r>
            <a:endParaRPr lang="sv-SE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7363" indent="-457200">
              <a:buFont typeface="+mj-lt"/>
              <a:buAutoNum type="arabicPeriod"/>
            </a:pP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Upprepa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gärna för 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fler fall</a:t>
            </a:r>
            <a:endParaRPr lang="sv-SE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262" y="3843580"/>
            <a:ext cx="4521630" cy="301442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657724" y="1543361"/>
            <a:ext cx="9036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i="1" dirty="0">
                <a:latin typeface="Calibri" panose="020F0502020204030204" pitchFamily="34" charset="0"/>
                <a:cs typeface="Calibri" panose="020F0502020204030204" pitchFamily="34" charset="0"/>
              </a:rPr>
              <a:t>Kan göras i grupp (workshop, APT </a:t>
            </a:r>
            <a:r>
              <a:rPr lang="sv-SE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sv-SE" sz="2400" i="1" dirty="0">
                <a:latin typeface="Calibri" panose="020F0502020204030204" pitchFamily="34" charset="0"/>
                <a:cs typeface="Calibri" panose="020F0502020204030204" pitchFamily="34" charset="0"/>
              </a:rPr>
              <a:t>) eller enskilt</a:t>
            </a:r>
          </a:p>
          <a:p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Lju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6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19"/>
    </mc:Choice>
    <mc:Fallback xmlns="">
      <p:transition spd="slow" advTm="65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7000">
                <a:schemeClr val="bg1"/>
              </a:gs>
              <a:gs pos="0">
                <a:srgbClr val="A4CAD4"/>
              </a:gs>
            </a:gsLst>
            <a:lin ang="150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7726" y="1019376"/>
            <a:ext cx="10515600" cy="1090696"/>
          </a:xfrm>
        </p:spPr>
        <p:txBody>
          <a:bodyPr>
            <a:noAutofit/>
          </a:bodyPr>
          <a:lstStyle/>
          <a:p>
            <a:r>
              <a:rPr lang="sv-SE" b="1" dirty="0" smtClean="0">
                <a:solidFill>
                  <a:srgbClr val="016773"/>
                </a:solidFill>
                <a:latin typeface="+mn-lt"/>
              </a:rPr>
              <a:t>Användarguide för vårdochinsats.se</a:t>
            </a:r>
            <a:endParaRPr lang="sv-SE" b="1" dirty="0">
              <a:solidFill>
                <a:srgbClr val="016773"/>
              </a:solidFill>
              <a:latin typeface="+mn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7725" y="2742594"/>
            <a:ext cx="7415464" cy="32391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VIP publiceras på webbplatsen Vårdochinsats.se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Vårdochinsats.se har avancerade funktioner som hjälper dig hitta just den information som du har användning för, i den aktuella situationen</a:t>
            </a:r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v-S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Användarguiden visar hur du använder webbplatsen: </a:t>
            </a:r>
            <a:r>
              <a:rPr lang="sv-SE" sz="24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Användarguide för Vårdochinsats.se</a:t>
            </a:r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31" y="3129447"/>
            <a:ext cx="3025082" cy="2465442"/>
          </a:xfrm>
          <a:prstGeom prst="rect">
            <a:avLst/>
          </a:prstGeom>
        </p:spPr>
      </p:pic>
      <p:pic>
        <p:nvPicPr>
          <p:cNvPr id="9" name="Ljud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9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77"/>
    </mc:Choice>
    <mc:Fallback xmlns="">
      <p:transition spd="slow" advTm="45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75AEBD"/>
              </a:gs>
              <a:gs pos="48000">
                <a:srgbClr val="3E8494"/>
              </a:gs>
              <a:gs pos="0">
                <a:srgbClr val="016773"/>
              </a:gs>
            </a:gsLst>
            <a:lin ang="20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2037383" y="1990739"/>
            <a:ext cx="7899010" cy="17947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40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Tack för att du är med och utvecklar vård- och insatsprogrammen!</a:t>
            </a:r>
            <a:endParaRPr lang="sv-SE" sz="4000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ubrik 3"/>
          <p:cNvSpPr txBox="1">
            <a:spLocks/>
          </p:cNvSpPr>
          <p:nvPr/>
        </p:nvSpPr>
        <p:spPr>
          <a:xfrm>
            <a:off x="8661114" y="3133526"/>
            <a:ext cx="765244" cy="1794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0" i="1" dirty="0" smtClean="0">
                <a:solidFill>
                  <a:srgbClr val="87C3DF"/>
                </a:solidFill>
                <a:latin typeface="Georgia" panose="02040502050405020303" pitchFamily="18" charset="0"/>
              </a:rPr>
              <a:t>”</a:t>
            </a:r>
            <a:endParaRPr lang="sv-SE" sz="18000" i="1" dirty="0">
              <a:solidFill>
                <a:srgbClr val="87C3DF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ubrik 3"/>
          <p:cNvSpPr txBox="1">
            <a:spLocks/>
          </p:cNvSpPr>
          <p:nvPr/>
        </p:nvSpPr>
        <p:spPr>
          <a:xfrm rot="10800000">
            <a:off x="1824011" y="975426"/>
            <a:ext cx="765244" cy="1794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0" i="1" smtClean="0">
                <a:solidFill>
                  <a:srgbClr val="87C3DF"/>
                </a:solidFill>
                <a:latin typeface="Georgia" panose="02040502050405020303" pitchFamily="18" charset="0"/>
              </a:rPr>
              <a:t>”</a:t>
            </a:r>
            <a:endParaRPr lang="sv-SE" sz="18000" i="1" dirty="0">
              <a:solidFill>
                <a:srgbClr val="87C3DF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99" y="4779550"/>
            <a:ext cx="3319192" cy="2171701"/>
          </a:xfrm>
          <a:prstGeom prst="rect">
            <a:avLst/>
          </a:prstGeom>
        </p:spPr>
      </p:pic>
      <p:sp>
        <p:nvSpPr>
          <p:cNvPr id="10" name="Rubrik 3"/>
          <p:cNvSpPr txBox="1">
            <a:spLocks/>
          </p:cNvSpPr>
          <p:nvPr/>
        </p:nvSpPr>
        <p:spPr>
          <a:xfrm>
            <a:off x="8039100" y="5049051"/>
            <a:ext cx="3107161" cy="1794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3200" b="1" smtClean="0">
                <a:solidFill>
                  <a:srgbClr val="016773"/>
                </a:solidFill>
                <a:latin typeface="+mn-lt"/>
              </a:rPr>
              <a:t>För en jämlik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3200" b="1" smtClean="0">
                <a:solidFill>
                  <a:srgbClr val="016773"/>
                </a:solidFill>
                <a:latin typeface="+mn-lt"/>
              </a:rPr>
              <a:t>psykisk hälsa</a:t>
            </a:r>
            <a:endParaRPr lang="sv-SE" sz="3200" b="1" dirty="0">
              <a:solidFill>
                <a:srgbClr val="016773"/>
              </a:solidFill>
              <a:latin typeface="+mn-lt"/>
            </a:endParaRPr>
          </a:p>
        </p:txBody>
      </p:sp>
      <p:pic>
        <p:nvPicPr>
          <p:cNvPr id="8" name="Ljud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5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65"/>
    </mc:Choice>
    <mc:Fallback xmlns="">
      <p:transition spd="slow" advTm="17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KL PPT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grå.potx" id="{5695A1C9-F929-4530-AAB0-6184E3E53996}" vid="{87EE660F-6663-4DD2-8F44-69F2EA8D050C}"/>
    </a:ext>
  </a:extLst>
</a:theme>
</file>

<file path=ppt/theme/theme2.xml><?xml version="1.0" encoding="utf-8"?>
<a:theme xmlns:a="http://schemas.openxmlformats.org/drawingml/2006/main" name="Vit SKL PPT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grå.potx" id="{5695A1C9-F929-4530-AAB0-6184E3E53996}" vid="{41DFCB59-CA65-44F2-AFE8-3398A5A4045F}"/>
    </a:ext>
  </a:extLst>
</a:theme>
</file>

<file path=ppt/theme/theme3.xml><?xml version="1.0" encoding="utf-8"?>
<a:theme xmlns:a="http://schemas.openxmlformats.org/drawingml/2006/main" name="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grå.potx" id="{5695A1C9-F929-4530-AAB0-6184E3E53996}" vid="{EB6D4100-FEBF-4699-9587-93DE1200B5DA}"/>
    </a:ext>
  </a:extLst>
</a:theme>
</file>

<file path=ppt/theme/theme4.xml><?xml version="1.0" encoding="utf-8"?>
<a:theme xmlns:a="http://schemas.openxmlformats.org/drawingml/2006/main" name="SKL PPT Mörk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grå.potx" id="{5695A1C9-F929-4530-AAB0-6184E3E53996}" vid="{A3C3E367-1D4D-412D-A683-D4C1CEFFDD8E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SKL grå</Template>
  <TotalTime>813</TotalTime>
  <Words>483</Words>
  <Application>Microsoft Office PowerPoint</Application>
  <PresentationFormat>Bredbild</PresentationFormat>
  <Paragraphs>81</Paragraphs>
  <Slides>9</Slides>
  <Notes>9</Notes>
  <HiddenSlides>0</HiddenSlides>
  <MMClips>9</MMClips>
  <ScaleCrop>false</ScaleCrop>
  <HeadingPairs>
    <vt:vector size="8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5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Georgia</vt:lpstr>
      <vt:lpstr>Symbol</vt:lpstr>
      <vt:lpstr>Verdana</vt:lpstr>
      <vt:lpstr>Wingdings</vt:lpstr>
      <vt:lpstr>SKL PPT</vt:lpstr>
      <vt:lpstr>Vit SKL PPT</vt:lpstr>
      <vt:lpstr>Inledningsbilder</vt:lpstr>
      <vt:lpstr>SKL PPT Mörk</vt:lpstr>
      <vt:lpstr>Office-tema</vt:lpstr>
      <vt:lpstr>think-cell Slide</vt:lpstr>
      <vt:lpstr>Test av användbarhet</vt:lpstr>
      <vt:lpstr>Nationella vård- och insatsprogram (VIP) inom psykisk hälsa</vt:lpstr>
      <vt:lpstr>Struktur för kunskapsutbyte</vt:lpstr>
      <vt:lpstr>PowerPoint-presentation</vt:lpstr>
      <vt:lpstr>PowerPoint-presentation</vt:lpstr>
      <vt:lpstr>Testa VIP i mötet med verklig patient/brukare</vt:lpstr>
      <vt:lpstr>Testa VIP för fiktiv patient/brukare</vt:lpstr>
      <vt:lpstr>Användarguide för vårdochinsats.se</vt:lpstr>
      <vt:lpstr>Tack för att du är med och utvecklar vård- och insatsprogrammen!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av nationella vård- och insatsprogram</dc:title>
  <dc:creator>Tunér Henrik</dc:creator>
  <cp:lastModifiedBy>Tunér Henrik</cp:lastModifiedBy>
  <cp:revision>51</cp:revision>
  <dcterms:created xsi:type="dcterms:W3CDTF">2019-03-20T09:58:58Z</dcterms:created>
  <dcterms:modified xsi:type="dcterms:W3CDTF">2019-05-02T14:53:05Z</dcterms:modified>
</cp:coreProperties>
</file>