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14"/>
  </p:notesMasterIdLst>
  <p:sldIdLst>
    <p:sldId id="348" r:id="rId5"/>
    <p:sldId id="367" r:id="rId6"/>
    <p:sldId id="375" r:id="rId7"/>
    <p:sldId id="358" r:id="rId8"/>
    <p:sldId id="370" r:id="rId9"/>
    <p:sldId id="371" r:id="rId10"/>
    <p:sldId id="372" r:id="rId11"/>
    <p:sldId id="374" r:id="rId12"/>
    <p:sldId id="280" r:id="rId13"/>
  </p:sldIdLst>
  <p:sldSz cx="12192000" cy="6858000"/>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9892" autoAdjust="0"/>
  </p:normalViewPr>
  <p:slideViewPr>
    <p:cSldViewPr snapToGrid="0" snapToObjects="1">
      <p:cViewPr varScale="1">
        <p:scale>
          <a:sx n="91" d="100"/>
          <a:sy n="91" d="100"/>
        </p:scale>
        <p:origin x="1176" y="66"/>
      </p:cViewPr>
      <p:guideLst/>
    </p:cSldViewPr>
  </p:slideViewPr>
  <p:outlineViewPr>
    <p:cViewPr>
      <p:scale>
        <a:sx n="33" d="100"/>
        <a:sy n="33" d="100"/>
      </p:scale>
      <p:origin x="0" y="-3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7F767-906D-49A8-8BE9-3A9E074C3C4C}"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6E2A3119-BED5-433A-8B93-2CBDA43277E0}">
      <dgm:prSet/>
      <dgm:spPr>
        <a:solidFill>
          <a:schemeClr val="accent1"/>
        </a:solidFill>
        <a:ln>
          <a:solidFill>
            <a:schemeClr val="accent1"/>
          </a:solidFill>
        </a:ln>
      </dgm:spPr>
      <dgm:t>
        <a:bodyPr/>
        <a:lstStyle/>
        <a:p>
          <a:r>
            <a:rPr lang="en-US" dirty="0" err="1"/>
            <a:t>Komplement</a:t>
          </a:r>
          <a:r>
            <a:rPr lang="en-US" dirty="0"/>
            <a:t> </a:t>
          </a:r>
          <a:r>
            <a:rPr lang="en-US" dirty="0" err="1"/>
            <a:t>och</a:t>
          </a:r>
          <a:r>
            <a:rPr lang="en-US" dirty="0"/>
            <a:t> </a:t>
          </a:r>
          <a:r>
            <a:rPr lang="en-US" dirty="0" err="1"/>
            <a:t>vidareutveckling</a:t>
          </a:r>
          <a:r>
            <a:rPr lang="en-US" dirty="0"/>
            <a:t> av </a:t>
          </a:r>
          <a:r>
            <a:rPr lang="en-US" dirty="0" err="1"/>
            <a:t>riktlinjer</a:t>
          </a:r>
          <a:endParaRPr lang="en-US" dirty="0"/>
        </a:p>
      </dgm:t>
    </dgm:pt>
    <dgm:pt modelId="{0C916EE9-698D-4E78-8485-1052EA8081F1}" type="parTrans" cxnId="{2D168F5A-6427-441D-8706-BCB2BF0DBDF8}">
      <dgm:prSet/>
      <dgm:spPr/>
      <dgm:t>
        <a:bodyPr/>
        <a:lstStyle/>
        <a:p>
          <a:endParaRPr lang="en-US"/>
        </a:p>
      </dgm:t>
    </dgm:pt>
    <dgm:pt modelId="{C896BDA0-ACC5-475A-B7E8-D2DCCD56EC95}" type="sibTrans" cxnId="{2D168F5A-6427-441D-8706-BCB2BF0DBDF8}">
      <dgm:prSet/>
      <dgm:spPr>
        <a:ln w="28575">
          <a:solidFill>
            <a:schemeClr val="accent1"/>
          </a:solidFill>
        </a:ln>
      </dgm:spPr>
      <dgm:t>
        <a:bodyPr/>
        <a:lstStyle/>
        <a:p>
          <a:endParaRPr lang="en-US"/>
        </a:p>
      </dgm:t>
    </dgm:pt>
    <dgm:pt modelId="{B5C9B644-A846-4467-A41B-8FEFDBA1DFE6}">
      <dgm:prSet/>
      <dgm:spPr>
        <a:solidFill>
          <a:schemeClr val="accent1"/>
        </a:solidFill>
      </dgm:spPr>
      <dgm:t>
        <a:bodyPr/>
        <a:lstStyle/>
        <a:p>
          <a:r>
            <a:rPr lang="en-US" dirty="0" err="1"/>
            <a:t>Lätt</a:t>
          </a:r>
          <a:r>
            <a:rPr lang="en-US" dirty="0"/>
            <a:t> </a:t>
          </a:r>
          <a:r>
            <a:rPr lang="en-US" dirty="0" err="1"/>
            <a:t>att</a:t>
          </a:r>
          <a:r>
            <a:rPr lang="en-US" dirty="0"/>
            <a:t> </a:t>
          </a:r>
          <a:r>
            <a:rPr lang="en-US" dirty="0" err="1"/>
            <a:t>hitta</a:t>
          </a:r>
          <a:r>
            <a:rPr lang="en-US" dirty="0"/>
            <a:t> med </a:t>
          </a:r>
          <a:r>
            <a:rPr lang="en-US" dirty="0" err="1"/>
            <a:t>fokus</a:t>
          </a:r>
          <a:r>
            <a:rPr lang="en-US" dirty="0"/>
            <a:t> </a:t>
          </a:r>
          <a:r>
            <a:rPr lang="en-US" dirty="0" err="1"/>
            <a:t>på</a:t>
          </a:r>
          <a:r>
            <a:rPr lang="en-US" dirty="0"/>
            <a:t> </a:t>
          </a:r>
          <a:r>
            <a:rPr lang="en-US" i="1" dirty="0" err="1"/>
            <a:t>hur</a:t>
          </a:r>
          <a:r>
            <a:rPr lang="en-US" dirty="0"/>
            <a:t> </a:t>
          </a:r>
          <a:r>
            <a:rPr lang="en-US" dirty="0" err="1"/>
            <a:t>en</a:t>
          </a:r>
          <a:r>
            <a:rPr lang="en-US" dirty="0"/>
            <a:t> </a:t>
          </a:r>
          <a:r>
            <a:rPr lang="en-US" dirty="0" err="1"/>
            <a:t>insats</a:t>
          </a:r>
          <a:r>
            <a:rPr lang="en-US" dirty="0"/>
            <a:t> ska </a:t>
          </a:r>
          <a:r>
            <a:rPr lang="en-US" dirty="0" err="1"/>
            <a:t>göras</a:t>
          </a:r>
          <a:endParaRPr lang="en-US" dirty="0"/>
        </a:p>
      </dgm:t>
    </dgm:pt>
    <dgm:pt modelId="{0F692398-2ED3-4692-89D1-9312DD3340E2}" type="parTrans" cxnId="{2816E3AE-3B9E-4857-973D-DD794B9B2C5E}">
      <dgm:prSet/>
      <dgm:spPr/>
      <dgm:t>
        <a:bodyPr/>
        <a:lstStyle/>
        <a:p>
          <a:endParaRPr lang="en-US"/>
        </a:p>
      </dgm:t>
    </dgm:pt>
    <dgm:pt modelId="{2820D578-AD12-43E8-BF39-BB73AA4F8236}" type="sibTrans" cxnId="{2816E3AE-3B9E-4857-973D-DD794B9B2C5E}">
      <dgm:prSet/>
      <dgm:spPr>
        <a:ln w="28575">
          <a:solidFill>
            <a:schemeClr val="accent1"/>
          </a:solidFill>
        </a:ln>
      </dgm:spPr>
      <dgm:t>
        <a:bodyPr/>
        <a:lstStyle/>
        <a:p>
          <a:endParaRPr lang="en-US"/>
        </a:p>
      </dgm:t>
    </dgm:pt>
    <dgm:pt modelId="{729072DA-72DC-40DA-9FC4-6D0EE094132B}">
      <dgm:prSet/>
      <dgm:spPr>
        <a:solidFill>
          <a:schemeClr val="accent1"/>
        </a:solidFill>
      </dgm:spPr>
      <dgm:t>
        <a:bodyPr/>
        <a:lstStyle/>
        <a:p>
          <a:r>
            <a:rPr lang="en-US" dirty="0" err="1"/>
            <a:t>Filterfunktion</a:t>
          </a:r>
          <a:r>
            <a:rPr lang="en-US" dirty="0"/>
            <a:t> </a:t>
          </a:r>
          <a:r>
            <a:rPr lang="en-US" dirty="0" err="1"/>
            <a:t>för</a:t>
          </a:r>
          <a:r>
            <a:rPr lang="en-US" dirty="0"/>
            <a:t> </a:t>
          </a:r>
          <a:r>
            <a:rPr lang="en-US" dirty="0" err="1"/>
            <a:t>snabb</a:t>
          </a:r>
          <a:r>
            <a:rPr lang="en-US" dirty="0"/>
            <a:t> </a:t>
          </a:r>
          <a:r>
            <a:rPr lang="en-US" dirty="0" err="1"/>
            <a:t>åtkomst</a:t>
          </a:r>
          <a:endParaRPr lang="en-US" dirty="0"/>
        </a:p>
      </dgm:t>
    </dgm:pt>
    <dgm:pt modelId="{66F3AD02-1E3A-40FC-B1D3-5013C1B7E8D4}" type="parTrans" cxnId="{8E8CC7AD-F44E-45FD-A324-467AD2DE57D5}">
      <dgm:prSet/>
      <dgm:spPr/>
      <dgm:t>
        <a:bodyPr/>
        <a:lstStyle/>
        <a:p>
          <a:endParaRPr lang="en-US"/>
        </a:p>
      </dgm:t>
    </dgm:pt>
    <dgm:pt modelId="{EAF05B52-771C-4C49-922B-F2CCE8182E18}" type="sibTrans" cxnId="{8E8CC7AD-F44E-45FD-A324-467AD2DE57D5}">
      <dgm:prSet/>
      <dgm:spPr>
        <a:ln w="28575">
          <a:solidFill>
            <a:schemeClr val="accent1"/>
          </a:solidFill>
        </a:ln>
      </dgm:spPr>
      <dgm:t>
        <a:bodyPr/>
        <a:lstStyle/>
        <a:p>
          <a:endParaRPr lang="en-US"/>
        </a:p>
      </dgm:t>
    </dgm:pt>
    <dgm:pt modelId="{47564841-B516-4A8B-80EE-CFBC1F9EC4C2}">
      <dgm:prSet/>
      <dgm:spPr/>
      <dgm:t>
        <a:bodyPr/>
        <a:lstStyle/>
        <a:p>
          <a:r>
            <a:rPr lang="en-US"/>
            <a:t>Hänvisningar till relevant material</a:t>
          </a:r>
        </a:p>
      </dgm:t>
    </dgm:pt>
    <dgm:pt modelId="{4800CAF8-7DA2-4015-B1B7-D85530534E1C}" type="parTrans" cxnId="{3F02C562-D726-49FC-87C6-47B6FCA22EF4}">
      <dgm:prSet/>
      <dgm:spPr/>
      <dgm:t>
        <a:bodyPr/>
        <a:lstStyle/>
        <a:p>
          <a:endParaRPr lang="en-US"/>
        </a:p>
      </dgm:t>
    </dgm:pt>
    <dgm:pt modelId="{93AFC441-00A1-460F-BE42-89C313DDC36F}" type="sibTrans" cxnId="{3F02C562-D726-49FC-87C6-47B6FCA22EF4}">
      <dgm:prSet/>
      <dgm:spPr>
        <a:ln w="28575">
          <a:solidFill>
            <a:schemeClr val="accent1"/>
          </a:solidFill>
        </a:ln>
      </dgm:spPr>
      <dgm:t>
        <a:bodyPr/>
        <a:lstStyle/>
        <a:p>
          <a:endParaRPr lang="en-US"/>
        </a:p>
      </dgm:t>
    </dgm:pt>
    <dgm:pt modelId="{B77055D1-757B-494D-BA29-72F862DA952B}">
      <dgm:prSet/>
      <dgm:spPr/>
      <dgm:t>
        <a:bodyPr/>
        <a:lstStyle/>
        <a:p>
          <a:r>
            <a:rPr lang="en-US"/>
            <a:t>Främjar samverkan</a:t>
          </a:r>
        </a:p>
      </dgm:t>
    </dgm:pt>
    <dgm:pt modelId="{F7B4B129-369D-4995-AF04-A8BF5E08707F}" type="parTrans" cxnId="{157600DC-8A27-4256-BCE4-39B39B93EA58}">
      <dgm:prSet/>
      <dgm:spPr/>
      <dgm:t>
        <a:bodyPr/>
        <a:lstStyle/>
        <a:p>
          <a:endParaRPr lang="en-US"/>
        </a:p>
      </dgm:t>
    </dgm:pt>
    <dgm:pt modelId="{BE063AA1-E081-4B43-8C74-91B73C6EE7A1}" type="sibTrans" cxnId="{157600DC-8A27-4256-BCE4-39B39B93EA58}">
      <dgm:prSet/>
      <dgm:spPr>
        <a:ln w="28575">
          <a:solidFill>
            <a:schemeClr val="accent1"/>
          </a:solidFill>
        </a:ln>
      </dgm:spPr>
      <dgm:t>
        <a:bodyPr/>
        <a:lstStyle/>
        <a:p>
          <a:endParaRPr lang="en-US"/>
        </a:p>
      </dgm:t>
    </dgm:pt>
    <dgm:pt modelId="{355FDFB6-E328-44F4-B43F-7DD4FEC2FB63}">
      <dgm:prSet/>
      <dgm:spPr/>
      <dgm:t>
        <a:bodyPr/>
        <a:lstStyle/>
        <a:p>
          <a:r>
            <a:rPr lang="en-US" dirty="0" err="1"/>
            <a:t>Ökad</a:t>
          </a:r>
          <a:r>
            <a:rPr lang="en-US" dirty="0"/>
            <a:t> </a:t>
          </a:r>
          <a:r>
            <a:rPr lang="en-US" dirty="0" err="1"/>
            <a:t>kvalitet</a:t>
          </a:r>
          <a:r>
            <a:rPr lang="en-US" dirty="0"/>
            <a:t> </a:t>
          </a:r>
          <a:r>
            <a:rPr lang="en-US" dirty="0" err="1"/>
            <a:t>och</a:t>
          </a:r>
          <a:r>
            <a:rPr lang="en-US" dirty="0"/>
            <a:t> </a:t>
          </a:r>
          <a:r>
            <a:rPr lang="en-US" dirty="0" err="1"/>
            <a:t>jämlika</a:t>
          </a:r>
          <a:r>
            <a:rPr lang="en-US" dirty="0"/>
            <a:t> </a:t>
          </a:r>
          <a:r>
            <a:rPr lang="en-US" dirty="0" err="1"/>
            <a:t>insatser</a:t>
          </a:r>
          <a:endParaRPr lang="en-US" dirty="0"/>
        </a:p>
      </dgm:t>
    </dgm:pt>
    <dgm:pt modelId="{64B9A2B8-B94B-47C9-8DFD-9584433B303F}" type="parTrans" cxnId="{89A27380-CD87-438F-9609-436C62622155}">
      <dgm:prSet/>
      <dgm:spPr/>
      <dgm:t>
        <a:bodyPr/>
        <a:lstStyle/>
        <a:p>
          <a:endParaRPr lang="en-US"/>
        </a:p>
      </dgm:t>
    </dgm:pt>
    <dgm:pt modelId="{9E5C37D9-2B33-4DB5-9546-CC339D1CE613}" type="sibTrans" cxnId="{89A27380-CD87-438F-9609-436C62622155}">
      <dgm:prSet/>
      <dgm:spPr/>
      <dgm:t>
        <a:bodyPr/>
        <a:lstStyle/>
        <a:p>
          <a:endParaRPr lang="en-US"/>
        </a:p>
      </dgm:t>
    </dgm:pt>
    <dgm:pt modelId="{6578E297-3FAE-4CD5-8C2D-5ACCA5BCE155}" type="pres">
      <dgm:prSet presAssocID="{CFB7F767-906D-49A8-8BE9-3A9E074C3C4C}" presName="Name0" presStyleCnt="0">
        <dgm:presLayoutVars>
          <dgm:dir/>
          <dgm:resizeHandles val="exact"/>
        </dgm:presLayoutVars>
      </dgm:prSet>
      <dgm:spPr/>
    </dgm:pt>
    <dgm:pt modelId="{E22E06F7-F7A6-4F36-80D8-B41761CF84FF}" type="pres">
      <dgm:prSet presAssocID="{6E2A3119-BED5-433A-8B93-2CBDA43277E0}" presName="node" presStyleLbl="node1" presStyleIdx="0" presStyleCnt="6">
        <dgm:presLayoutVars>
          <dgm:bulletEnabled val="1"/>
        </dgm:presLayoutVars>
      </dgm:prSet>
      <dgm:spPr/>
    </dgm:pt>
    <dgm:pt modelId="{3C9EF726-16B7-4C14-8459-D0ED46E8B400}" type="pres">
      <dgm:prSet presAssocID="{C896BDA0-ACC5-475A-B7E8-D2DCCD56EC95}" presName="sibTrans" presStyleLbl="sibTrans1D1" presStyleIdx="0" presStyleCnt="5"/>
      <dgm:spPr/>
    </dgm:pt>
    <dgm:pt modelId="{C561B0BA-DB91-43C1-AFBE-9851BBAB79C8}" type="pres">
      <dgm:prSet presAssocID="{C896BDA0-ACC5-475A-B7E8-D2DCCD56EC95}" presName="connectorText" presStyleLbl="sibTrans1D1" presStyleIdx="0" presStyleCnt="5"/>
      <dgm:spPr/>
    </dgm:pt>
    <dgm:pt modelId="{69DE5901-03D8-4DC6-BD4A-46473FCAB6B7}" type="pres">
      <dgm:prSet presAssocID="{B5C9B644-A846-4467-A41B-8FEFDBA1DFE6}" presName="node" presStyleLbl="node1" presStyleIdx="1" presStyleCnt="6">
        <dgm:presLayoutVars>
          <dgm:bulletEnabled val="1"/>
        </dgm:presLayoutVars>
      </dgm:prSet>
      <dgm:spPr/>
    </dgm:pt>
    <dgm:pt modelId="{1DBCAA4F-9E52-4C3F-9F10-650988D3F502}" type="pres">
      <dgm:prSet presAssocID="{2820D578-AD12-43E8-BF39-BB73AA4F8236}" presName="sibTrans" presStyleLbl="sibTrans1D1" presStyleIdx="1" presStyleCnt="5"/>
      <dgm:spPr/>
    </dgm:pt>
    <dgm:pt modelId="{D59CB52C-C4D8-424B-89E1-DCB44713010B}" type="pres">
      <dgm:prSet presAssocID="{2820D578-AD12-43E8-BF39-BB73AA4F8236}" presName="connectorText" presStyleLbl="sibTrans1D1" presStyleIdx="1" presStyleCnt="5"/>
      <dgm:spPr/>
    </dgm:pt>
    <dgm:pt modelId="{86D6B2E1-7899-421E-BC7C-5262C64CE643}" type="pres">
      <dgm:prSet presAssocID="{729072DA-72DC-40DA-9FC4-6D0EE094132B}" presName="node" presStyleLbl="node1" presStyleIdx="2" presStyleCnt="6">
        <dgm:presLayoutVars>
          <dgm:bulletEnabled val="1"/>
        </dgm:presLayoutVars>
      </dgm:prSet>
      <dgm:spPr/>
    </dgm:pt>
    <dgm:pt modelId="{BF8AF89E-504E-4D1D-8B6B-E14B94262EB6}" type="pres">
      <dgm:prSet presAssocID="{EAF05B52-771C-4C49-922B-F2CCE8182E18}" presName="sibTrans" presStyleLbl="sibTrans1D1" presStyleIdx="2" presStyleCnt="5"/>
      <dgm:spPr/>
    </dgm:pt>
    <dgm:pt modelId="{664436E2-7808-440A-85A1-4B3DB4CABEBF}" type="pres">
      <dgm:prSet presAssocID="{EAF05B52-771C-4C49-922B-F2CCE8182E18}" presName="connectorText" presStyleLbl="sibTrans1D1" presStyleIdx="2" presStyleCnt="5"/>
      <dgm:spPr/>
    </dgm:pt>
    <dgm:pt modelId="{4CACC471-91C5-4F3D-8B91-7E0E9F6CA465}" type="pres">
      <dgm:prSet presAssocID="{47564841-B516-4A8B-80EE-CFBC1F9EC4C2}" presName="node" presStyleLbl="node1" presStyleIdx="3" presStyleCnt="6">
        <dgm:presLayoutVars>
          <dgm:bulletEnabled val="1"/>
        </dgm:presLayoutVars>
      </dgm:prSet>
      <dgm:spPr/>
    </dgm:pt>
    <dgm:pt modelId="{3DD10FDE-0240-4283-A1AA-222F8129A702}" type="pres">
      <dgm:prSet presAssocID="{93AFC441-00A1-460F-BE42-89C313DDC36F}" presName="sibTrans" presStyleLbl="sibTrans1D1" presStyleIdx="3" presStyleCnt="5"/>
      <dgm:spPr/>
    </dgm:pt>
    <dgm:pt modelId="{CF99AB49-0CA0-47C6-B954-3499491B0188}" type="pres">
      <dgm:prSet presAssocID="{93AFC441-00A1-460F-BE42-89C313DDC36F}" presName="connectorText" presStyleLbl="sibTrans1D1" presStyleIdx="3" presStyleCnt="5"/>
      <dgm:spPr/>
    </dgm:pt>
    <dgm:pt modelId="{884BBDE8-B0C8-4711-8114-B05BDB546E03}" type="pres">
      <dgm:prSet presAssocID="{B77055D1-757B-494D-BA29-72F862DA952B}" presName="node" presStyleLbl="node1" presStyleIdx="4" presStyleCnt="6">
        <dgm:presLayoutVars>
          <dgm:bulletEnabled val="1"/>
        </dgm:presLayoutVars>
      </dgm:prSet>
      <dgm:spPr/>
    </dgm:pt>
    <dgm:pt modelId="{9FE689B8-6E5C-4232-BBF0-828A5A217F62}" type="pres">
      <dgm:prSet presAssocID="{BE063AA1-E081-4B43-8C74-91B73C6EE7A1}" presName="sibTrans" presStyleLbl="sibTrans1D1" presStyleIdx="4" presStyleCnt="5"/>
      <dgm:spPr/>
    </dgm:pt>
    <dgm:pt modelId="{34AF74CA-6173-43A5-8917-B6927F1617B6}" type="pres">
      <dgm:prSet presAssocID="{BE063AA1-E081-4B43-8C74-91B73C6EE7A1}" presName="connectorText" presStyleLbl="sibTrans1D1" presStyleIdx="4" presStyleCnt="5"/>
      <dgm:spPr/>
    </dgm:pt>
    <dgm:pt modelId="{588D49AF-2E2A-402F-880C-D4BEA22ED570}" type="pres">
      <dgm:prSet presAssocID="{355FDFB6-E328-44F4-B43F-7DD4FEC2FB63}" presName="node" presStyleLbl="node1" presStyleIdx="5" presStyleCnt="6">
        <dgm:presLayoutVars>
          <dgm:bulletEnabled val="1"/>
        </dgm:presLayoutVars>
      </dgm:prSet>
      <dgm:spPr/>
    </dgm:pt>
  </dgm:ptLst>
  <dgm:cxnLst>
    <dgm:cxn modelId="{F9D0180E-5C6D-4E59-838C-8B42DAB11D43}" type="presOf" srcId="{2820D578-AD12-43E8-BF39-BB73AA4F8236}" destId="{D59CB52C-C4D8-424B-89E1-DCB44713010B}" srcOrd="1" destOrd="0" presId="urn:microsoft.com/office/officeart/2016/7/layout/RepeatingBendingProcessNew"/>
    <dgm:cxn modelId="{93C93813-7B33-4E32-A81E-8EB40CFE521A}" type="presOf" srcId="{C896BDA0-ACC5-475A-B7E8-D2DCCD56EC95}" destId="{3C9EF726-16B7-4C14-8459-D0ED46E8B400}" srcOrd="0" destOrd="0" presId="urn:microsoft.com/office/officeart/2016/7/layout/RepeatingBendingProcessNew"/>
    <dgm:cxn modelId="{8C8D8C20-8E8B-42CF-BB7B-94D562B17398}" type="presOf" srcId="{B5C9B644-A846-4467-A41B-8FEFDBA1DFE6}" destId="{69DE5901-03D8-4DC6-BD4A-46473FCAB6B7}" srcOrd="0" destOrd="0" presId="urn:microsoft.com/office/officeart/2016/7/layout/RepeatingBendingProcessNew"/>
    <dgm:cxn modelId="{EADCD426-9C18-42AD-8168-2CEC3061AE31}" type="presOf" srcId="{6E2A3119-BED5-433A-8B93-2CBDA43277E0}" destId="{E22E06F7-F7A6-4F36-80D8-B41761CF84FF}" srcOrd="0" destOrd="0" presId="urn:microsoft.com/office/officeart/2016/7/layout/RepeatingBendingProcessNew"/>
    <dgm:cxn modelId="{3B3AD32A-4C9A-4652-AF27-152859799B9B}" type="presOf" srcId="{EAF05B52-771C-4C49-922B-F2CCE8182E18}" destId="{BF8AF89E-504E-4D1D-8B6B-E14B94262EB6}" srcOrd="0" destOrd="0" presId="urn:microsoft.com/office/officeart/2016/7/layout/RepeatingBendingProcessNew"/>
    <dgm:cxn modelId="{DC197B35-32B5-46F2-862E-77661C61DD3A}" type="presOf" srcId="{355FDFB6-E328-44F4-B43F-7DD4FEC2FB63}" destId="{588D49AF-2E2A-402F-880C-D4BEA22ED570}" srcOrd="0" destOrd="0" presId="urn:microsoft.com/office/officeart/2016/7/layout/RepeatingBendingProcessNew"/>
    <dgm:cxn modelId="{7D97BD41-8864-403D-89D2-49A83DD6C339}" type="presOf" srcId="{47564841-B516-4A8B-80EE-CFBC1F9EC4C2}" destId="{4CACC471-91C5-4F3D-8B91-7E0E9F6CA465}" srcOrd="0" destOrd="0" presId="urn:microsoft.com/office/officeart/2016/7/layout/RepeatingBendingProcessNew"/>
    <dgm:cxn modelId="{3F02C562-D726-49FC-87C6-47B6FCA22EF4}" srcId="{CFB7F767-906D-49A8-8BE9-3A9E074C3C4C}" destId="{47564841-B516-4A8B-80EE-CFBC1F9EC4C2}" srcOrd="3" destOrd="0" parTransId="{4800CAF8-7DA2-4015-B1B7-D85530534E1C}" sibTransId="{93AFC441-00A1-460F-BE42-89C313DDC36F}"/>
    <dgm:cxn modelId="{94A5A34B-2A35-451B-A917-75BA50FBD267}" type="presOf" srcId="{729072DA-72DC-40DA-9FC4-6D0EE094132B}" destId="{86D6B2E1-7899-421E-BC7C-5262C64CE643}" srcOrd="0" destOrd="0" presId="urn:microsoft.com/office/officeart/2016/7/layout/RepeatingBendingProcessNew"/>
    <dgm:cxn modelId="{2D168F5A-6427-441D-8706-BCB2BF0DBDF8}" srcId="{CFB7F767-906D-49A8-8BE9-3A9E074C3C4C}" destId="{6E2A3119-BED5-433A-8B93-2CBDA43277E0}" srcOrd="0" destOrd="0" parTransId="{0C916EE9-698D-4E78-8485-1052EA8081F1}" sibTransId="{C896BDA0-ACC5-475A-B7E8-D2DCCD56EC95}"/>
    <dgm:cxn modelId="{2408CA5A-B18E-43AA-9E0F-3879EEA49582}" type="presOf" srcId="{C896BDA0-ACC5-475A-B7E8-D2DCCD56EC95}" destId="{C561B0BA-DB91-43C1-AFBE-9851BBAB79C8}" srcOrd="1" destOrd="0" presId="urn:microsoft.com/office/officeart/2016/7/layout/RepeatingBendingProcessNew"/>
    <dgm:cxn modelId="{89A27380-CD87-438F-9609-436C62622155}" srcId="{CFB7F767-906D-49A8-8BE9-3A9E074C3C4C}" destId="{355FDFB6-E328-44F4-B43F-7DD4FEC2FB63}" srcOrd="5" destOrd="0" parTransId="{64B9A2B8-B94B-47C9-8DFD-9584433B303F}" sibTransId="{9E5C37D9-2B33-4DB5-9546-CC339D1CE613}"/>
    <dgm:cxn modelId="{5AF6F58E-3197-491D-A2E4-00FF83D392BC}" type="presOf" srcId="{BE063AA1-E081-4B43-8C74-91B73C6EE7A1}" destId="{34AF74CA-6173-43A5-8917-B6927F1617B6}" srcOrd="1" destOrd="0" presId="urn:microsoft.com/office/officeart/2016/7/layout/RepeatingBendingProcessNew"/>
    <dgm:cxn modelId="{3885CD9E-E268-47A0-A6E4-6BCBE91BFC51}" type="presOf" srcId="{93AFC441-00A1-460F-BE42-89C313DDC36F}" destId="{3DD10FDE-0240-4283-A1AA-222F8129A702}" srcOrd="0" destOrd="0" presId="urn:microsoft.com/office/officeart/2016/7/layout/RepeatingBendingProcessNew"/>
    <dgm:cxn modelId="{B008D6A9-5EDB-4748-954E-F185B6DA1F1D}" type="presOf" srcId="{EAF05B52-771C-4C49-922B-F2CCE8182E18}" destId="{664436E2-7808-440A-85A1-4B3DB4CABEBF}" srcOrd="1" destOrd="0" presId="urn:microsoft.com/office/officeart/2016/7/layout/RepeatingBendingProcessNew"/>
    <dgm:cxn modelId="{8E8CC7AD-F44E-45FD-A324-467AD2DE57D5}" srcId="{CFB7F767-906D-49A8-8BE9-3A9E074C3C4C}" destId="{729072DA-72DC-40DA-9FC4-6D0EE094132B}" srcOrd="2" destOrd="0" parTransId="{66F3AD02-1E3A-40FC-B1D3-5013C1B7E8D4}" sibTransId="{EAF05B52-771C-4C49-922B-F2CCE8182E18}"/>
    <dgm:cxn modelId="{2816E3AE-3B9E-4857-973D-DD794B9B2C5E}" srcId="{CFB7F767-906D-49A8-8BE9-3A9E074C3C4C}" destId="{B5C9B644-A846-4467-A41B-8FEFDBA1DFE6}" srcOrd="1" destOrd="0" parTransId="{0F692398-2ED3-4692-89D1-9312DD3340E2}" sibTransId="{2820D578-AD12-43E8-BF39-BB73AA4F8236}"/>
    <dgm:cxn modelId="{3EADEEB6-74B5-4E08-AD39-C23D709B8A4E}" type="presOf" srcId="{B77055D1-757B-494D-BA29-72F862DA952B}" destId="{884BBDE8-B0C8-4711-8114-B05BDB546E03}" srcOrd="0" destOrd="0" presId="urn:microsoft.com/office/officeart/2016/7/layout/RepeatingBendingProcessNew"/>
    <dgm:cxn modelId="{2EB298D6-EC3D-4F71-9AEE-3031CB9DEF7B}" type="presOf" srcId="{CFB7F767-906D-49A8-8BE9-3A9E074C3C4C}" destId="{6578E297-3FAE-4CD5-8C2D-5ACCA5BCE155}" srcOrd="0" destOrd="0" presId="urn:microsoft.com/office/officeart/2016/7/layout/RepeatingBendingProcessNew"/>
    <dgm:cxn modelId="{157600DC-8A27-4256-BCE4-39B39B93EA58}" srcId="{CFB7F767-906D-49A8-8BE9-3A9E074C3C4C}" destId="{B77055D1-757B-494D-BA29-72F862DA952B}" srcOrd="4" destOrd="0" parTransId="{F7B4B129-369D-4995-AF04-A8BF5E08707F}" sibTransId="{BE063AA1-E081-4B43-8C74-91B73C6EE7A1}"/>
    <dgm:cxn modelId="{36E7A7EF-7E96-497B-9851-A8DE2F2E6E82}" type="presOf" srcId="{BE063AA1-E081-4B43-8C74-91B73C6EE7A1}" destId="{9FE689B8-6E5C-4232-BBF0-828A5A217F62}" srcOrd="0" destOrd="0" presId="urn:microsoft.com/office/officeart/2016/7/layout/RepeatingBendingProcessNew"/>
    <dgm:cxn modelId="{AECDE6F1-EFEF-40AB-B6A1-BA864E48D0BA}" type="presOf" srcId="{93AFC441-00A1-460F-BE42-89C313DDC36F}" destId="{CF99AB49-0CA0-47C6-B954-3499491B0188}" srcOrd="1" destOrd="0" presId="urn:microsoft.com/office/officeart/2016/7/layout/RepeatingBendingProcessNew"/>
    <dgm:cxn modelId="{BEAB2FF5-F859-4D91-9165-35337C887D35}" type="presOf" srcId="{2820D578-AD12-43E8-BF39-BB73AA4F8236}" destId="{1DBCAA4F-9E52-4C3F-9F10-650988D3F502}" srcOrd="0" destOrd="0" presId="urn:microsoft.com/office/officeart/2016/7/layout/RepeatingBendingProcessNew"/>
    <dgm:cxn modelId="{8E80DDBE-C899-42AE-8848-1F48C1C20F3F}" type="presParOf" srcId="{6578E297-3FAE-4CD5-8C2D-5ACCA5BCE155}" destId="{E22E06F7-F7A6-4F36-80D8-B41761CF84FF}" srcOrd="0" destOrd="0" presId="urn:microsoft.com/office/officeart/2016/7/layout/RepeatingBendingProcessNew"/>
    <dgm:cxn modelId="{0852610D-7D42-411C-AD0F-32DB04B61E8C}" type="presParOf" srcId="{6578E297-3FAE-4CD5-8C2D-5ACCA5BCE155}" destId="{3C9EF726-16B7-4C14-8459-D0ED46E8B400}" srcOrd="1" destOrd="0" presId="urn:microsoft.com/office/officeart/2016/7/layout/RepeatingBendingProcessNew"/>
    <dgm:cxn modelId="{5C02EEEB-7B50-4320-8AF9-21BFCD07F70C}" type="presParOf" srcId="{3C9EF726-16B7-4C14-8459-D0ED46E8B400}" destId="{C561B0BA-DB91-43C1-AFBE-9851BBAB79C8}" srcOrd="0" destOrd="0" presId="urn:microsoft.com/office/officeart/2016/7/layout/RepeatingBendingProcessNew"/>
    <dgm:cxn modelId="{6C70C645-8788-4177-A633-048DA76061D0}" type="presParOf" srcId="{6578E297-3FAE-4CD5-8C2D-5ACCA5BCE155}" destId="{69DE5901-03D8-4DC6-BD4A-46473FCAB6B7}" srcOrd="2" destOrd="0" presId="urn:microsoft.com/office/officeart/2016/7/layout/RepeatingBendingProcessNew"/>
    <dgm:cxn modelId="{F56AA7CF-A114-4EAE-A0FE-C861300C3491}" type="presParOf" srcId="{6578E297-3FAE-4CD5-8C2D-5ACCA5BCE155}" destId="{1DBCAA4F-9E52-4C3F-9F10-650988D3F502}" srcOrd="3" destOrd="0" presId="urn:microsoft.com/office/officeart/2016/7/layout/RepeatingBendingProcessNew"/>
    <dgm:cxn modelId="{CB65E010-E13E-4B14-9092-138B444756B2}" type="presParOf" srcId="{1DBCAA4F-9E52-4C3F-9F10-650988D3F502}" destId="{D59CB52C-C4D8-424B-89E1-DCB44713010B}" srcOrd="0" destOrd="0" presId="urn:microsoft.com/office/officeart/2016/7/layout/RepeatingBendingProcessNew"/>
    <dgm:cxn modelId="{D4F25D5B-9AD4-45A3-8C32-1EB667B32700}" type="presParOf" srcId="{6578E297-3FAE-4CD5-8C2D-5ACCA5BCE155}" destId="{86D6B2E1-7899-421E-BC7C-5262C64CE643}" srcOrd="4" destOrd="0" presId="urn:microsoft.com/office/officeart/2016/7/layout/RepeatingBendingProcessNew"/>
    <dgm:cxn modelId="{00A29E91-0ADB-4535-B7BD-FC98D16766B6}" type="presParOf" srcId="{6578E297-3FAE-4CD5-8C2D-5ACCA5BCE155}" destId="{BF8AF89E-504E-4D1D-8B6B-E14B94262EB6}" srcOrd="5" destOrd="0" presId="urn:microsoft.com/office/officeart/2016/7/layout/RepeatingBendingProcessNew"/>
    <dgm:cxn modelId="{95EC1D35-7F6D-4D38-9866-1D5DEE1E18BB}" type="presParOf" srcId="{BF8AF89E-504E-4D1D-8B6B-E14B94262EB6}" destId="{664436E2-7808-440A-85A1-4B3DB4CABEBF}" srcOrd="0" destOrd="0" presId="urn:microsoft.com/office/officeart/2016/7/layout/RepeatingBendingProcessNew"/>
    <dgm:cxn modelId="{7B0CB185-327B-4AF0-BF67-4D4C309DFEFB}" type="presParOf" srcId="{6578E297-3FAE-4CD5-8C2D-5ACCA5BCE155}" destId="{4CACC471-91C5-4F3D-8B91-7E0E9F6CA465}" srcOrd="6" destOrd="0" presId="urn:microsoft.com/office/officeart/2016/7/layout/RepeatingBendingProcessNew"/>
    <dgm:cxn modelId="{1C8F6FD5-87C1-4133-915C-4F487EEFD92B}" type="presParOf" srcId="{6578E297-3FAE-4CD5-8C2D-5ACCA5BCE155}" destId="{3DD10FDE-0240-4283-A1AA-222F8129A702}" srcOrd="7" destOrd="0" presId="urn:microsoft.com/office/officeart/2016/7/layout/RepeatingBendingProcessNew"/>
    <dgm:cxn modelId="{1A04B8B6-EC53-4C9C-889F-01E1BA891AA4}" type="presParOf" srcId="{3DD10FDE-0240-4283-A1AA-222F8129A702}" destId="{CF99AB49-0CA0-47C6-B954-3499491B0188}" srcOrd="0" destOrd="0" presId="urn:microsoft.com/office/officeart/2016/7/layout/RepeatingBendingProcessNew"/>
    <dgm:cxn modelId="{40CE3483-8F96-420E-B5F1-BAB881928701}" type="presParOf" srcId="{6578E297-3FAE-4CD5-8C2D-5ACCA5BCE155}" destId="{884BBDE8-B0C8-4711-8114-B05BDB546E03}" srcOrd="8" destOrd="0" presId="urn:microsoft.com/office/officeart/2016/7/layout/RepeatingBendingProcessNew"/>
    <dgm:cxn modelId="{2C3795FB-FAF0-4F45-A7F6-EFBDB5DFDA7A}" type="presParOf" srcId="{6578E297-3FAE-4CD5-8C2D-5ACCA5BCE155}" destId="{9FE689B8-6E5C-4232-BBF0-828A5A217F62}" srcOrd="9" destOrd="0" presId="urn:microsoft.com/office/officeart/2016/7/layout/RepeatingBendingProcessNew"/>
    <dgm:cxn modelId="{88500C00-78FB-43AA-9CDD-7B78F8382084}" type="presParOf" srcId="{9FE689B8-6E5C-4232-BBF0-828A5A217F62}" destId="{34AF74CA-6173-43A5-8917-B6927F1617B6}" srcOrd="0" destOrd="0" presId="urn:microsoft.com/office/officeart/2016/7/layout/RepeatingBendingProcessNew"/>
    <dgm:cxn modelId="{91959B6E-E92F-47E6-A341-F9B8840A9A09}" type="presParOf" srcId="{6578E297-3FAE-4CD5-8C2D-5ACCA5BCE155}" destId="{588D49AF-2E2A-402F-880C-D4BEA22ED570}"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EF726-16B7-4C14-8459-D0ED46E8B400}">
      <dsp:nvSpPr>
        <dsp:cNvPr id="0" name=""/>
        <dsp:cNvSpPr/>
      </dsp:nvSpPr>
      <dsp:spPr>
        <a:xfrm>
          <a:off x="3176990" y="905401"/>
          <a:ext cx="696455" cy="91440"/>
        </a:xfrm>
        <a:custGeom>
          <a:avLst/>
          <a:gdLst/>
          <a:ahLst/>
          <a:cxnLst/>
          <a:rect l="0" t="0" r="0" b="0"/>
          <a:pathLst>
            <a:path>
              <a:moveTo>
                <a:pt x="0" y="45720"/>
              </a:moveTo>
              <a:lnTo>
                <a:pt x="696455" y="45720"/>
              </a:lnTo>
            </a:path>
          </a:pathLst>
        </a:custGeom>
        <a:noFill/>
        <a:ln w="285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7041" y="947485"/>
        <a:ext cx="36352" cy="7270"/>
      </dsp:txXfrm>
    </dsp:sp>
    <dsp:sp modelId="{E22E06F7-F7A6-4F36-80D8-B41761CF84FF}">
      <dsp:nvSpPr>
        <dsp:cNvPr id="0" name=""/>
        <dsp:cNvSpPr/>
      </dsp:nvSpPr>
      <dsp:spPr>
        <a:xfrm>
          <a:off x="17680" y="2788"/>
          <a:ext cx="3161109" cy="1896665"/>
        </a:xfrm>
        <a:prstGeom prst="rect">
          <a:avLst/>
        </a:prstGeom>
        <a:solidFill>
          <a:schemeClr val="accent1"/>
        </a:solidFill>
        <a:ln w="1905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897" tIns="162592" rIns="154897" bIns="162592" numCol="1" spcCol="1270" anchor="ctr" anchorCtr="0">
          <a:noAutofit/>
        </a:bodyPr>
        <a:lstStyle/>
        <a:p>
          <a:pPr marL="0" lvl="0" indent="0" algn="ctr" defTabSz="1377950">
            <a:lnSpc>
              <a:spcPct val="90000"/>
            </a:lnSpc>
            <a:spcBef>
              <a:spcPct val="0"/>
            </a:spcBef>
            <a:spcAft>
              <a:spcPct val="35000"/>
            </a:spcAft>
            <a:buNone/>
          </a:pPr>
          <a:r>
            <a:rPr lang="en-US" sz="3100" kern="1200" dirty="0" err="1"/>
            <a:t>Komplement</a:t>
          </a:r>
          <a:r>
            <a:rPr lang="en-US" sz="3100" kern="1200" dirty="0"/>
            <a:t> </a:t>
          </a:r>
          <a:r>
            <a:rPr lang="en-US" sz="3100" kern="1200" dirty="0" err="1"/>
            <a:t>och</a:t>
          </a:r>
          <a:r>
            <a:rPr lang="en-US" sz="3100" kern="1200" dirty="0"/>
            <a:t> </a:t>
          </a:r>
          <a:r>
            <a:rPr lang="en-US" sz="3100" kern="1200" dirty="0" err="1"/>
            <a:t>vidareutveckling</a:t>
          </a:r>
          <a:r>
            <a:rPr lang="en-US" sz="3100" kern="1200" dirty="0"/>
            <a:t> av </a:t>
          </a:r>
          <a:r>
            <a:rPr lang="en-US" sz="3100" kern="1200" dirty="0" err="1"/>
            <a:t>riktlinjer</a:t>
          </a:r>
          <a:endParaRPr lang="en-US" sz="3100" kern="1200" dirty="0"/>
        </a:p>
      </dsp:txBody>
      <dsp:txXfrm>
        <a:off x="17680" y="2788"/>
        <a:ext cx="3161109" cy="1896665"/>
      </dsp:txXfrm>
    </dsp:sp>
    <dsp:sp modelId="{1DBCAA4F-9E52-4C3F-9F10-650988D3F502}">
      <dsp:nvSpPr>
        <dsp:cNvPr id="0" name=""/>
        <dsp:cNvSpPr/>
      </dsp:nvSpPr>
      <dsp:spPr>
        <a:xfrm>
          <a:off x="7065154" y="905401"/>
          <a:ext cx="696455" cy="91440"/>
        </a:xfrm>
        <a:custGeom>
          <a:avLst/>
          <a:gdLst/>
          <a:ahLst/>
          <a:cxnLst/>
          <a:rect l="0" t="0" r="0" b="0"/>
          <a:pathLst>
            <a:path>
              <a:moveTo>
                <a:pt x="0" y="45720"/>
              </a:moveTo>
              <a:lnTo>
                <a:pt x="696455" y="45720"/>
              </a:lnTo>
            </a:path>
          </a:pathLst>
        </a:custGeom>
        <a:noFill/>
        <a:ln w="285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5205" y="947485"/>
        <a:ext cx="36352" cy="7270"/>
      </dsp:txXfrm>
    </dsp:sp>
    <dsp:sp modelId="{69DE5901-03D8-4DC6-BD4A-46473FCAB6B7}">
      <dsp:nvSpPr>
        <dsp:cNvPr id="0" name=""/>
        <dsp:cNvSpPr/>
      </dsp:nvSpPr>
      <dsp:spPr>
        <a:xfrm>
          <a:off x="3905845" y="2788"/>
          <a:ext cx="3161109" cy="189666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897" tIns="162592" rIns="154897" bIns="162592" numCol="1" spcCol="1270" anchor="ctr" anchorCtr="0">
          <a:noAutofit/>
        </a:bodyPr>
        <a:lstStyle/>
        <a:p>
          <a:pPr marL="0" lvl="0" indent="0" algn="ctr" defTabSz="1377950">
            <a:lnSpc>
              <a:spcPct val="90000"/>
            </a:lnSpc>
            <a:spcBef>
              <a:spcPct val="0"/>
            </a:spcBef>
            <a:spcAft>
              <a:spcPct val="35000"/>
            </a:spcAft>
            <a:buNone/>
          </a:pPr>
          <a:r>
            <a:rPr lang="en-US" sz="3100" kern="1200" dirty="0" err="1"/>
            <a:t>Lätt</a:t>
          </a:r>
          <a:r>
            <a:rPr lang="en-US" sz="3100" kern="1200" dirty="0"/>
            <a:t> </a:t>
          </a:r>
          <a:r>
            <a:rPr lang="en-US" sz="3100" kern="1200" dirty="0" err="1"/>
            <a:t>att</a:t>
          </a:r>
          <a:r>
            <a:rPr lang="en-US" sz="3100" kern="1200" dirty="0"/>
            <a:t> </a:t>
          </a:r>
          <a:r>
            <a:rPr lang="en-US" sz="3100" kern="1200" dirty="0" err="1"/>
            <a:t>hitta</a:t>
          </a:r>
          <a:r>
            <a:rPr lang="en-US" sz="3100" kern="1200" dirty="0"/>
            <a:t> med </a:t>
          </a:r>
          <a:r>
            <a:rPr lang="en-US" sz="3100" kern="1200" dirty="0" err="1"/>
            <a:t>fokus</a:t>
          </a:r>
          <a:r>
            <a:rPr lang="en-US" sz="3100" kern="1200" dirty="0"/>
            <a:t> </a:t>
          </a:r>
          <a:r>
            <a:rPr lang="en-US" sz="3100" kern="1200" dirty="0" err="1"/>
            <a:t>på</a:t>
          </a:r>
          <a:r>
            <a:rPr lang="en-US" sz="3100" kern="1200" dirty="0"/>
            <a:t> </a:t>
          </a:r>
          <a:r>
            <a:rPr lang="en-US" sz="3100" i="1" kern="1200" dirty="0" err="1"/>
            <a:t>hur</a:t>
          </a:r>
          <a:r>
            <a:rPr lang="en-US" sz="3100" kern="1200" dirty="0"/>
            <a:t> </a:t>
          </a:r>
          <a:r>
            <a:rPr lang="en-US" sz="3100" kern="1200" dirty="0" err="1"/>
            <a:t>en</a:t>
          </a:r>
          <a:r>
            <a:rPr lang="en-US" sz="3100" kern="1200" dirty="0"/>
            <a:t> </a:t>
          </a:r>
          <a:r>
            <a:rPr lang="en-US" sz="3100" kern="1200" dirty="0" err="1"/>
            <a:t>insats</a:t>
          </a:r>
          <a:r>
            <a:rPr lang="en-US" sz="3100" kern="1200" dirty="0"/>
            <a:t> ska </a:t>
          </a:r>
          <a:r>
            <a:rPr lang="en-US" sz="3100" kern="1200" dirty="0" err="1"/>
            <a:t>göras</a:t>
          </a:r>
          <a:endParaRPr lang="en-US" sz="3100" kern="1200" dirty="0"/>
        </a:p>
      </dsp:txBody>
      <dsp:txXfrm>
        <a:off x="3905845" y="2788"/>
        <a:ext cx="3161109" cy="1896665"/>
      </dsp:txXfrm>
    </dsp:sp>
    <dsp:sp modelId="{BF8AF89E-504E-4D1D-8B6B-E14B94262EB6}">
      <dsp:nvSpPr>
        <dsp:cNvPr id="0" name=""/>
        <dsp:cNvSpPr/>
      </dsp:nvSpPr>
      <dsp:spPr>
        <a:xfrm>
          <a:off x="1598235" y="1897653"/>
          <a:ext cx="7776329" cy="696455"/>
        </a:xfrm>
        <a:custGeom>
          <a:avLst/>
          <a:gdLst/>
          <a:ahLst/>
          <a:cxnLst/>
          <a:rect l="0" t="0" r="0" b="0"/>
          <a:pathLst>
            <a:path>
              <a:moveTo>
                <a:pt x="7776329" y="0"/>
              </a:moveTo>
              <a:lnTo>
                <a:pt x="7776329" y="365327"/>
              </a:lnTo>
              <a:lnTo>
                <a:pt x="0" y="365327"/>
              </a:lnTo>
              <a:lnTo>
                <a:pt x="0" y="696455"/>
              </a:lnTo>
            </a:path>
          </a:pathLst>
        </a:custGeom>
        <a:noFill/>
        <a:ln w="285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1143" y="2242246"/>
        <a:ext cx="390512" cy="7270"/>
      </dsp:txXfrm>
    </dsp:sp>
    <dsp:sp modelId="{86D6B2E1-7899-421E-BC7C-5262C64CE643}">
      <dsp:nvSpPr>
        <dsp:cNvPr id="0" name=""/>
        <dsp:cNvSpPr/>
      </dsp:nvSpPr>
      <dsp:spPr>
        <a:xfrm>
          <a:off x="7794009" y="2788"/>
          <a:ext cx="3161109" cy="189666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897" tIns="162592" rIns="154897" bIns="162592" numCol="1" spcCol="1270" anchor="ctr" anchorCtr="0">
          <a:noAutofit/>
        </a:bodyPr>
        <a:lstStyle/>
        <a:p>
          <a:pPr marL="0" lvl="0" indent="0" algn="ctr" defTabSz="1377950">
            <a:lnSpc>
              <a:spcPct val="90000"/>
            </a:lnSpc>
            <a:spcBef>
              <a:spcPct val="0"/>
            </a:spcBef>
            <a:spcAft>
              <a:spcPct val="35000"/>
            </a:spcAft>
            <a:buNone/>
          </a:pPr>
          <a:r>
            <a:rPr lang="en-US" sz="3100" kern="1200" dirty="0" err="1"/>
            <a:t>Filterfunktion</a:t>
          </a:r>
          <a:r>
            <a:rPr lang="en-US" sz="3100" kern="1200" dirty="0"/>
            <a:t> </a:t>
          </a:r>
          <a:r>
            <a:rPr lang="en-US" sz="3100" kern="1200" dirty="0" err="1"/>
            <a:t>för</a:t>
          </a:r>
          <a:r>
            <a:rPr lang="en-US" sz="3100" kern="1200" dirty="0"/>
            <a:t> </a:t>
          </a:r>
          <a:r>
            <a:rPr lang="en-US" sz="3100" kern="1200" dirty="0" err="1"/>
            <a:t>snabb</a:t>
          </a:r>
          <a:r>
            <a:rPr lang="en-US" sz="3100" kern="1200" dirty="0"/>
            <a:t> </a:t>
          </a:r>
          <a:r>
            <a:rPr lang="en-US" sz="3100" kern="1200" dirty="0" err="1"/>
            <a:t>åtkomst</a:t>
          </a:r>
          <a:endParaRPr lang="en-US" sz="3100" kern="1200" dirty="0"/>
        </a:p>
      </dsp:txBody>
      <dsp:txXfrm>
        <a:off x="7794009" y="2788"/>
        <a:ext cx="3161109" cy="1896665"/>
      </dsp:txXfrm>
    </dsp:sp>
    <dsp:sp modelId="{3DD10FDE-0240-4283-A1AA-222F8129A702}">
      <dsp:nvSpPr>
        <dsp:cNvPr id="0" name=""/>
        <dsp:cNvSpPr/>
      </dsp:nvSpPr>
      <dsp:spPr>
        <a:xfrm>
          <a:off x="3176990" y="3529121"/>
          <a:ext cx="696455" cy="91440"/>
        </a:xfrm>
        <a:custGeom>
          <a:avLst/>
          <a:gdLst/>
          <a:ahLst/>
          <a:cxnLst/>
          <a:rect l="0" t="0" r="0" b="0"/>
          <a:pathLst>
            <a:path>
              <a:moveTo>
                <a:pt x="0" y="45720"/>
              </a:moveTo>
              <a:lnTo>
                <a:pt x="696455" y="45720"/>
              </a:lnTo>
            </a:path>
          </a:pathLst>
        </a:custGeom>
        <a:noFill/>
        <a:ln w="285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7041" y="3571206"/>
        <a:ext cx="36352" cy="7270"/>
      </dsp:txXfrm>
    </dsp:sp>
    <dsp:sp modelId="{4CACC471-91C5-4F3D-8B91-7E0E9F6CA465}">
      <dsp:nvSpPr>
        <dsp:cNvPr id="0" name=""/>
        <dsp:cNvSpPr/>
      </dsp:nvSpPr>
      <dsp:spPr>
        <a:xfrm>
          <a:off x="17680" y="2626509"/>
          <a:ext cx="3161109" cy="189666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897" tIns="162592" rIns="154897" bIns="162592" numCol="1" spcCol="1270" anchor="ctr" anchorCtr="0">
          <a:noAutofit/>
        </a:bodyPr>
        <a:lstStyle/>
        <a:p>
          <a:pPr marL="0" lvl="0" indent="0" algn="ctr" defTabSz="1377950">
            <a:lnSpc>
              <a:spcPct val="90000"/>
            </a:lnSpc>
            <a:spcBef>
              <a:spcPct val="0"/>
            </a:spcBef>
            <a:spcAft>
              <a:spcPct val="35000"/>
            </a:spcAft>
            <a:buNone/>
          </a:pPr>
          <a:r>
            <a:rPr lang="en-US" sz="3100" kern="1200"/>
            <a:t>Hänvisningar till relevant material</a:t>
          </a:r>
        </a:p>
      </dsp:txBody>
      <dsp:txXfrm>
        <a:off x="17680" y="2626509"/>
        <a:ext cx="3161109" cy="1896665"/>
      </dsp:txXfrm>
    </dsp:sp>
    <dsp:sp modelId="{9FE689B8-6E5C-4232-BBF0-828A5A217F62}">
      <dsp:nvSpPr>
        <dsp:cNvPr id="0" name=""/>
        <dsp:cNvSpPr/>
      </dsp:nvSpPr>
      <dsp:spPr>
        <a:xfrm>
          <a:off x="7065154" y="3529121"/>
          <a:ext cx="696455" cy="91440"/>
        </a:xfrm>
        <a:custGeom>
          <a:avLst/>
          <a:gdLst/>
          <a:ahLst/>
          <a:cxnLst/>
          <a:rect l="0" t="0" r="0" b="0"/>
          <a:pathLst>
            <a:path>
              <a:moveTo>
                <a:pt x="0" y="45720"/>
              </a:moveTo>
              <a:lnTo>
                <a:pt x="696455" y="45720"/>
              </a:lnTo>
            </a:path>
          </a:pathLst>
        </a:custGeom>
        <a:noFill/>
        <a:ln w="285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5205" y="3571206"/>
        <a:ext cx="36352" cy="7270"/>
      </dsp:txXfrm>
    </dsp:sp>
    <dsp:sp modelId="{884BBDE8-B0C8-4711-8114-B05BDB546E03}">
      <dsp:nvSpPr>
        <dsp:cNvPr id="0" name=""/>
        <dsp:cNvSpPr/>
      </dsp:nvSpPr>
      <dsp:spPr>
        <a:xfrm>
          <a:off x="3905845" y="2626509"/>
          <a:ext cx="3161109" cy="189666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897" tIns="162592" rIns="154897" bIns="162592" numCol="1" spcCol="1270" anchor="ctr" anchorCtr="0">
          <a:noAutofit/>
        </a:bodyPr>
        <a:lstStyle/>
        <a:p>
          <a:pPr marL="0" lvl="0" indent="0" algn="ctr" defTabSz="1377950">
            <a:lnSpc>
              <a:spcPct val="90000"/>
            </a:lnSpc>
            <a:spcBef>
              <a:spcPct val="0"/>
            </a:spcBef>
            <a:spcAft>
              <a:spcPct val="35000"/>
            </a:spcAft>
            <a:buNone/>
          </a:pPr>
          <a:r>
            <a:rPr lang="en-US" sz="3100" kern="1200"/>
            <a:t>Främjar samverkan</a:t>
          </a:r>
        </a:p>
      </dsp:txBody>
      <dsp:txXfrm>
        <a:off x="3905845" y="2626509"/>
        <a:ext cx="3161109" cy="1896665"/>
      </dsp:txXfrm>
    </dsp:sp>
    <dsp:sp modelId="{588D49AF-2E2A-402F-880C-D4BEA22ED570}">
      <dsp:nvSpPr>
        <dsp:cNvPr id="0" name=""/>
        <dsp:cNvSpPr/>
      </dsp:nvSpPr>
      <dsp:spPr>
        <a:xfrm>
          <a:off x="7794009" y="2626509"/>
          <a:ext cx="3161109" cy="189666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897" tIns="162592" rIns="154897" bIns="162592" numCol="1" spcCol="1270" anchor="ctr" anchorCtr="0">
          <a:noAutofit/>
        </a:bodyPr>
        <a:lstStyle/>
        <a:p>
          <a:pPr marL="0" lvl="0" indent="0" algn="ctr" defTabSz="1377950">
            <a:lnSpc>
              <a:spcPct val="90000"/>
            </a:lnSpc>
            <a:spcBef>
              <a:spcPct val="0"/>
            </a:spcBef>
            <a:spcAft>
              <a:spcPct val="35000"/>
            </a:spcAft>
            <a:buNone/>
          </a:pPr>
          <a:r>
            <a:rPr lang="en-US" sz="3100" kern="1200" dirty="0" err="1"/>
            <a:t>Ökad</a:t>
          </a:r>
          <a:r>
            <a:rPr lang="en-US" sz="3100" kern="1200" dirty="0"/>
            <a:t> </a:t>
          </a:r>
          <a:r>
            <a:rPr lang="en-US" sz="3100" kern="1200" dirty="0" err="1"/>
            <a:t>kvalitet</a:t>
          </a:r>
          <a:r>
            <a:rPr lang="en-US" sz="3100" kern="1200" dirty="0"/>
            <a:t> </a:t>
          </a:r>
          <a:r>
            <a:rPr lang="en-US" sz="3100" kern="1200" dirty="0" err="1"/>
            <a:t>och</a:t>
          </a:r>
          <a:r>
            <a:rPr lang="en-US" sz="3100" kern="1200" dirty="0"/>
            <a:t> </a:t>
          </a:r>
          <a:r>
            <a:rPr lang="en-US" sz="3100" kern="1200" dirty="0" err="1"/>
            <a:t>jämlika</a:t>
          </a:r>
          <a:r>
            <a:rPr lang="en-US" sz="3100" kern="1200" dirty="0"/>
            <a:t> </a:t>
          </a:r>
          <a:r>
            <a:rPr lang="en-US" sz="3100" kern="1200" dirty="0" err="1"/>
            <a:t>insatser</a:t>
          </a:r>
          <a:endParaRPr lang="en-US" sz="3100" kern="1200" dirty="0"/>
        </a:p>
      </dsp:txBody>
      <dsp:txXfrm>
        <a:off x="7794009" y="2626509"/>
        <a:ext cx="3161109" cy="189666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9C201F-D196-394B-8810-0D166B886F8E}" type="datetimeFigureOut">
              <a:rPr lang="sv-SE" smtClean="0"/>
              <a:t>2021-03-01</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F57C891-329D-1846-A7CA-4DF996A16854}" type="slidenum">
              <a:rPr lang="sv-SE" smtClean="0"/>
              <a:t>‹#›</a:t>
            </a:fld>
            <a:endParaRPr lang="sv-SE"/>
          </a:p>
        </p:txBody>
      </p:sp>
    </p:spTree>
    <p:extLst>
      <p:ext uri="{BB962C8B-B14F-4D97-AF65-F5344CB8AC3E}">
        <p14:creationId xmlns:p14="http://schemas.microsoft.com/office/powerpoint/2010/main" val="40181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DF57C891-329D-1846-A7CA-4DF996A16854}" type="slidenum">
              <a:rPr lang="sv-SE" smtClean="0"/>
              <a:t>1</a:t>
            </a:fld>
            <a:endParaRPr lang="sv-SE"/>
          </a:p>
        </p:txBody>
      </p:sp>
    </p:spTree>
    <p:extLst>
      <p:ext uri="{BB962C8B-B14F-4D97-AF65-F5344CB8AC3E}">
        <p14:creationId xmlns:p14="http://schemas.microsoft.com/office/powerpoint/2010/main" val="205501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100" b="1" dirty="0">
                <a:effectLst/>
                <a:latin typeface="+mn-lt"/>
                <a:ea typeface="Calibri" panose="020F0502020204030204" pitchFamily="34" charset="0"/>
                <a:cs typeface="Times New Roman" panose="02020603050405020304" pitchFamily="18" charset="0"/>
              </a:rPr>
              <a:t>Syftet</a:t>
            </a:r>
            <a:r>
              <a:rPr lang="sv-SE" sz="1100" dirty="0">
                <a:effectLst/>
                <a:latin typeface="+mn-lt"/>
                <a:ea typeface="Calibri" panose="020F0502020204030204" pitchFamily="34" charset="0"/>
                <a:cs typeface="Times New Roman" panose="02020603050405020304" pitchFamily="18" charset="0"/>
              </a:rPr>
              <a:t> med VIP är att </a:t>
            </a:r>
            <a:r>
              <a:rPr lang="sv-SE" sz="1100" b="0" i="0" u="none" strike="noStrike" baseline="0" dirty="0">
                <a:solidFill>
                  <a:srgbClr val="000000"/>
                </a:solidFill>
                <a:latin typeface="+mn-lt"/>
              </a:rPr>
              <a:t>öka användningen av evidens- och erfarenhetsbaserad kunskap genom att göra den mer</a:t>
            </a:r>
            <a:r>
              <a:rPr lang="sv-SE" sz="1100" dirty="0">
                <a:effectLst/>
                <a:latin typeface="+mn-lt"/>
                <a:ea typeface="Calibri" panose="020F0502020204030204" pitchFamily="34" charset="0"/>
                <a:cs typeface="Times New Roman" panose="02020603050405020304" pitchFamily="18" charset="0"/>
              </a:rPr>
              <a:t> lättillgänglig för personal i olika verksamheter, så att det som sker i mötet mellan personalen och individen är baserat på bästa tillgängliga kunskap. På det sättet är VIP en vidareutveckling och ett </a:t>
            </a:r>
            <a:r>
              <a:rPr lang="sv-SE" sz="1100" b="1" dirty="0">
                <a:effectLst/>
                <a:latin typeface="+mn-lt"/>
                <a:ea typeface="Calibri" panose="020F0502020204030204" pitchFamily="34" charset="0"/>
                <a:cs typeface="Times New Roman" panose="02020603050405020304" pitchFamily="18" charset="0"/>
              </a:rPr>
              <a:t>komplement till</a:t>
            </a:r>
            <a:r>
              <a:rPr lang="sv-SE" sz="1100" dirty="0">
                <a:effectLst/>
                <a:latin typeface="+mn-lt"/>
                <a:ea typeface="Calibri" panose="020F0502020204030204" pitchFamily="34" charset="0"/>
                <a:cs typeface="Times New Roman" panose="02020603050405020304" pitchFamily="18" charset="0"/>
              </a:rPr>
              <a:t> redan existerande riktlinjer och kunskapsstöd med skillnaden att VIP </a:t>
            </a:r>
            <a:r>
              <a:rPr lang="sv-SE" sz="1100" b="1" dirty="0">
                <a:effectLst/>
                <a:latin typeface="+mn-lt"/>
                <a:ea typeface="Calibri" panose="020F0502020204030204" pitchFamily="34" charset="0"/>
                <a:cs typeface="Times New Roman" panose="02020603050405020304" pitchFamily="18" charset="0"/>
              </a:rPr>
              <a:t>samlar kunskap baserad på flera underlag på ett ställe och presenterar den så att den är lätt att omsätta i praktiken, dvs VIP beskriver </a:t>
            </a:r>
            <a:r>
              <a:rPr lang="sv-SE" sz="1100" b="1" i="1" dirty="0">
                <a:effectLst/>
                <a:latin typeface="+mn-lt"/>
                <a:ea typeface="Calibri" panose="020F0502020204030204" pitchFamily="34" charset="0"/>
                <a:cs typeface="Times New Roman" panose="02020603050405020304" pitchFamily="18" charset="0"/>
              </a:rPr>
              <a:t>när</a:t>
            </a:r>
            <a:r>
              <a:rPr lang="sv-SE" sz="1100" b="1" dirty="0">
                <a:effectLst/>
                <a:latin typeface="+mn-lt"/>
                <a:ea typeface="Calibri" panose="020F0502020204030204" pitchFamily="34" charset="0"/>
                <a:cs typeface="Times New Roman" panose="02020603050405020304" pitchFamily="18" charset="0"/>
              </a:rPr>
              <a:t> och </a:t>
            </a:r>
            <a:r>
              <a:rPr lang="sv-SE" sz="1100" b="1" i="1" dirty="0">
                <a:effectLst/>
                <a:latin typeface="+mn-lt"/>
                <a:ea typeface="Calibri" panose="020F0502020204030204" pitchFamily="34" charset="0"/>
                <a:cs typeface="Times New Roman" panose="02020603050405020304" pitchFamily="18" charset="0"/>
              </a:rPr>
              <a:t>hur</a:t>
            </a:r>
            <a:r>
              <a:rPr lang="sv-SE" sz="1100" i="1" dirty="0">
                <a:effectLst/>
                <a:latin typeface="+mn-lt"/>
                <a:ea typeface="Calibri" panose="020F0502020204030204" pitchFamily="34" charset="0"/>
                <a:cs typeface="Times New Roman" panose="02020603050405020304" pitchFamily="18" charset="0"/>
              </a:rPr>
              <a:t> </a:t>
            </a:r>
            <a:r>
              <a:rPr lang="sv-SE" sz="1100" dirty="0">
                <a:effectLst/>
                <a:latin typeface="+mn-lt"/>
                <a:ea typeface="Calibri" panose="020F0502020204030204" pitchFamily="34" charset="0"/>
                <a:cs typeface="Times New Roman" panose="02020603050405020304" pitchFamily="18" charset="0"/>
              </a:rPr>
              <a:t>en insats ska utföras.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100" dirty="0">
                <a:effectLst/>
                <a:latin typeface="+mn-lt"/>
                <a:ea typeface="Calibri" panose="020F0502020204030204" pitchFamily="34" charset="0"/>
                <a:cs typeface="Times New Roman" panose="02020603050405020304" pitchFamily="18" charset="0"/>
              </a:rPr>
              <a:t>Det finns en </a:t>
            </a:r>
            <a:r>
              <a:rPr lang="sv-SE" sz="1100" b="1" dirty="0">
                <a:effectLst/>
                <a:latin typeface="+mn-lt"/>
                <a:ea typeface="Calibri" panose="020F0502020204030204" pitchFamily="34" charset="0"/>
                <a:cs typeface="Times New Roman" panose="02020603050405020304" pitchFamily="18" charset="0"/>
              </a:rPr>
              <a:t>filterfunktion</a:t>
            </a:r>
            <a:r>
              <a:rPr lang="sv-SE" sz="1100" dirty="0">
                <a:effectLst/>
                <a:latin typeface="+mn-lt"/>
                <a:ea typeface="Calibri" panose="020F0502020204030204" pitchFamily="34" charset="0"/>
                <a:cs typeface="Times New Roman" panose="02020603050405020304" pitchFamily="18" charset="0"/>
              </a:rPr>
              <a:t> för snabb åtkomst och VIP rymmer också hänvisningar och länkar till </a:t>
            </a:r>
            <a:r>
              <a:rPr lang="sv-SE" sz="1100" b="1" dirty="0">
                <a:effectLst/>
                <a:latin typeface="+mn-lt"/>
                <a:ea typeface="Calibri" panose="020F0502020204030204" pitchFamily="34" charset="0"/>
                <a:cs typeface="Times New Roman" panose="02020603050405020304" pitchFamily="18" charset="0"/>
              </a:rPr>
              <a:t>relevant material som ska vara ett stöd för professionen och öka </a:t>
            </a:r>
            <a:r>
              <a:rPr lang="sv-SE" sz="1100" dirty="0">
                <a:effectLst/>
                <a:latin typeface="+mn-lt"/>
                <a:ea typeface="Calibri" panose="020F0502020204030204" pitchFamily="34" charset="0"/>
                <a:cs typeface="Times New Roman" panose="02020603050405020304" pitchFamily="18" charset="0"/>
              </a:rPr>
              <a:t>kunskapen om det som insatsen avser, så att var och en slipper leta och värdera vad som är relevant.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100" dirty="0" err="1">
                <a:effectLst/>
                <a:latin typeface="+mn-lt"/>
                <a:ea typeface="Calibri" panose="020F0502020204030204" pitchFamily="34" charset="0"/>
                <a:cs typeface="Times New Roman" panose="02020603050405020304" pitchFamily="18" charset="0"/>
              </a:rPr>
              <a:t>VIP:en</a:t>
            </a:r>
            <a:r>
              <a:rPr lang="sv-SE" sz="1100" dirty="0">
                <a:effectLst/>
                <a:latin typeface="+mn-lt"/>
                <a:ea typeface="Calibri" panose="020F0502020204030204" pitchFamily="34" charset="0"/>
                <a:cs typeface="Times New Roman" panose="02020603050405020304" pitchFamily="18" charset="0"/>
              </a:rPr>
              <a:t> ska svara på vad alla som är </a:t>
            </a:r>
            <a:r>
              <a:rPr lang="sv-SE" sz="1100" b="1" dirty="0">
                <a:effectLst/>
                <a:latin typeface="+mn-lt"/>
                <a:ea typeface="Calibri" panose="020F0502020204030204" pitchFamily="34" charset="0"/>
                <a:cs typeface="Times New Roman" panose="02020603050405020304" pitchFamily="18" charset="0"/>
              </a:rPr>
              <a:t>utförare, alltså alla som har någon form av uppdrag </a:t>
            </a:r>
            <a:r>
              <a:rPr lang="sv-SE" sz="1100" dirty="0">
                <a:effectLst/>
                <a:latin typeface="+mn-lt"/>
                <a:ea typeface="Calibri" panose="020F0502020204030204" pitchFamily="34" charset="0"/>
                <a:cs typeface="Times New Roman" panose="02020603050405020304" pitchFamily="18" charset="0"/>
              </a:rPr>
              <a:t>i förhållande till målgruppen ska göra och ger på det viset en gemensam grund för aktörer inom både region och kommun. Det ger förutsättningar för ökad samsyn och insyn i varandras uppdrag och verksamheter.  Det bidrar också till att </a:t>
            </a:r>
            <a:r>
              <a:rPr lang="sv-SE" sz="1100" dirty="0">
                <a:latin typeface="+mn-lt"/>
              </a:rPr>
              <a:t>visa hela processen och ger olika professioner en förståelse för sin roll i helheten vilket bör leda till </a:t>
            </a:r>
            <a:r>
              <a:rPr lang="sv-SE" sz="1100" b="1" dirty="0">
                <a:latin typeface="+mn-lt"/>
              </a:rPr>
              <a:t>bättre samverkan inom och mellan huvudmännen</a:t>
            </a:r>
            <a:r>
              <a:rPr lang="sv-SE" sz="1100" dirty="0">
                <a:latin typeface="+mn-lt"/>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1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100" b="1" dirty="0">
                <a:effectLst/>
                <a:latin typeface="+mn-lt"/>
                <a:ea typeface="Calibri" panose="020F0502020204030204" pitchFamily="34" charset="0"/>
                <a:cs typeface="Times New Roman" panose="02020603050405020304" pitchFamily="18" charset="0"/>
              </a:rPr>
              <a:t>Målet är att höja kvalitén</a:t>
            </a:r>
            <a:r>
              <a:rPr lang="sv-SE" sz="1100" dirty="0">
                <a:effectLst/>
                <a:latin typeface="+mn-lt"/>
                <a:ea typeface="Calibri" panose="020F0502020204030204" pitchFamily="34" charset="0"/>
                <a:cs typeface="Times New Roman" panose="02020603050405020304" pitchFamily="18" charset="0"/>
              </a:rPr>
              <a:t> i stödet till individer med </a:t>
            </a:r>
            <a:r>
              <a:rPr lang="sv-SE" sz="1100" dirty="0" err="1">
                <a:effectLst/>
                <a:latin typeface="+mn-lt"/>
                <a:ea typeface="Calibri" panose="020F0502020204030204" pitchFamily="34" charset="0"/>
                <a:cs typeface="Times New Roman" panose="02020603050405020304" pitchFamily="18" charset="0"/>
              </a:rPr>
              <a:t>adhd</a:t>
            </a:r>
            <a:r>
              <a:rPr lang="sv-SE" sz="1100" dirty="0">
                <a:effectLst/>
                <a:latin typeface="+mn-lt"/>
                <a:ea typeface="Calibri" panose="020F0502020204030204" pitchFamily="34" charset="0"/>
                <a:cs typeface="Times New Roman" panose="02020603050405020304" pitchFamily="18" charset="0"/>
              </a:rPr>
              <a:t> och </a:t>
            </a:r>
            <a:r>
              <a:rPr lang="sv-SE" sz="1100" b="1" dirty="0">
                <a:effectLst/>
                <a:latin typeface="+mn-lt"/>
                <a:ea typeface="Calibri" panose="020F0502020204030204" pitchFamily="34" charset="0"/>
                <a:cs typeface="Times New Roman" panose="02020603050405020304" pitchFamily="18" charset="0"/>
              </a:rPr>
              <a:t>åstadkomma mer jämlika insatser</a:t>
            </a:r>
            <a:r>
              <a:rPr lang="sv-SE" sz="1100" dirty="0">
                <a:effectLst/>
                <a:latin typeface="+mn-lt"/>
                <a:ea typeface="Calibri" panose="020F0502020204030204" pitchFamily="34" charset="0"/>
                <a:cs typeface="Times New Roman" panose="02020603050405020304" pitchFamily="18" charset="0"/>
              </a:rPr>
              <a:t>. </a:t>
            </a:r>
            <a:endParaRPr lang="sv-SE" sz="1100" b="1" dirty="0">
              <a:latin typeface="+mn-lt"/>
            </a:endParaRPr>
          </a:p>
          <a:p>
            <a:endParaRPr lang="sv-SE" dirty="0"/>
          </a:p>
        </p:txBody>
      </p:sp>
      <p:sp>
        <p:nvSpPr>
          <p:cNvPr id="4" name="Platshållare för bildnummer 3"/>
          <p:cNvSpPr>
            <a:spLocks noGrp="1"/>
          </p:cNvSpPr>
          <p:nvPr>
            <p:ph type="sldNum" sz="quarter" idx="5"/>
          </p:nvPr>
        </p:nvSpPr>
        <p:spPr/>
        <p:txBody>
          <a:bodyPr/>
          <a:lstStyle/>
          <a:p>
            <a:fld id="{DF57C891-329D-1846-A7CA-4DF996A16854}" type="slidenum">
              <a:rPr lang="sv-SE" smtClean="0"/>
              <a:t>2</a:t>
            </a:fld>
            <a:endParaRPr lang="sv-SE"/>
          </a:p>
        </p:txBody>
      </p:sp>
    </p:spTree>
    <p:extLst>
      <p:ext uri="{BB962C8B-B14F-4D97-AF65-F5344CB8AC3E}">
        <p14:creationId xmlns:p14="http://schemas.microsoft.com/office/powerpoint/2010/main" val="79186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100" dirty="0">
                <a:effectLst/>
                <a:latin typeface="+mn-lt"/>
                <a:ea typeface="Calibri" panose="020F0502020204030204" pitchFamily="34" charset="0"/>
                <a:cs typeface="Times New Roman" panose="02020603050405020304" pitchFamily="18" charset="0"/>
              </a:rPr>
              <a:t>Utbudet av insatserna i vård- och insatsprogrammet utgår från tillståndet </a:t>
            </a:r>
            <a:r>
              <a:rPr lang="sv-SE" sz="1100" dirty="0" err="1">
                <a:effectLst/>
                <a:latin typeface="+mn-lt"/>
                <a:ea typeface="Calibri" panose="020F0502020204030204" pitchFamily="34" charset="0"/>
                <a:cs typeface="Times New Roman" panose="02020603050405020304" pitchFamily="18" charset="0"/>
              </a:rPr>
              <a:t>adhd</a:t>
            </a:r>
            <a:r>
              <a:rPr lang="sv-SE" sz="1100" dirty="0">
                <a:effectLst/>
                <a:latin typeface="+mn-lt"/>
                <a:ea typeface="Calibri" panose="020F0502020204030204" pitchFamily="34"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sv-SE" sz="1100" dirty="0" err="1">
                <a:effectLst/>
                <a:latin typeface="+mn-lt"/>
                <a:ea typeface="Calibri" panose="020F0502020204030204" pitchFamily="34" charset="0"/>
                <a:cs typeface="Times New Roman" panose="02020603050405020304" pitchFamily="18" charset="0"/>
              </a:rPr>
              <a:t>Adhd</a:t>
            </a:r>
            <a:r>
              <a:rPr lang="sv-SE" sz="1100" dirty="0">
                <a:effectLst/>
                <a:latin typeface="+mn-lt"/>
                <a:ea typeface="Calibri" panose="020F0502020204030204" pitchFamily="34" charset="0"/>
                <a:cs typeface="Times New Roman" panose="02020603050405020304" pitchFamily="18" charset="0"/>
              </a:rPr>
              <a:t> är ett </a:t>
            </a:r>
            <a:r>
              <a:rPr lang="sv-SE" sz="1100" b="1" dirty="0">
                <a:effectLst/>
                <a:latin typeface="+mn-lt"/>
                <a:ea typeface="Calibri" panose="020F0502020204030204" pitchFamily="34" charset="0"/>
                <a:cs typeface="Times New Roman" panose="02020603050405020304" pitchFamily="18" charset="0"/>
              </a:rPr>
              <a:t>heterogent tillstånd </a:t>
            </a:r>
            <a:r>
              <a:rPr lang="sv-SE" sz="1100" dirty="0">
                <a:effectLst/>
                <a:latin typeface="+mn-lt"/>
                <a:ea typeface="Calibri" panose="020F0502020204030204" pitchFamily="34" charset="0"/>
                <a:cs typeface="Times New Roman" panose="02020603050405020304" pitchFamily="18" charset="0"/>
              </a:rPr>
              <a:t>där svårigheter och symtom varierar från relativt sett lindriga besvär till svår funktionsnedsättning och komplexa behov och behoven av stöd varierar stort mellan olika individer. </a:t>
            </a:r>
          </a:p>
          <a:p>
            <a:pPr marL="342900" lvl="0" indent="-342900">
              <a:lnSpc>
                <a:spcPct val="107000"/>
              </a:lnSpc>
              <a:spcAft>
                <a:spcPts val="0"/>
              </a:spcAft>
              <a:buFont typeface="Symbol" panose="05050102010706020507" pitchFamily="18" charset="2"/>
              <a:buChar char=""/>
            </a:pPr>
            <a:r>
              <a:rPr lang="sv-SE" sz="1100" dirty="0" err="1">
                <a:effectLst/>
                <a:latin typeface="+mn-lt"/>
                <a:ea typeface="Calibri" panose="020F0502020204030204" pitchFamily="34" charset="0"/>
                <a:cs typeface="Times New Roman" panose="02020603050405020304" pitchFamily="18" charset="0"/>
              </a:rPr>
              <a:t>Adhd</a:t>
            </a:r>
            <a:r>
              <a:rPr lang="sv-SE" sz="1100" dirty="0">
                <a:effectLst/>
                <a:latin typeface="+mn-lt"/>
                <a:ea typeface="Calibri" panose="020F0502020204030204" pitchFamily="34" charset="0"/>
                <a:cs typeface="Times New Roman" panose="02020603050405020304" pitchFamily="18" charset="0"/>
              </a:rPr>
              <a:t> debuterar tidigt, det är ett </a:t>
            </a:r>
            <a:r>
              <a:rPr lang="sv-SE" sz="1100" b="1" dirty="0">
                <a:effectLst/>
                <a:latin typeface="+mn-lt"/>
                <a:ea typeface="Calibri" panose="020F0502020204030204" pitchFamily="34" charset="0"/>
                <a:cs typeface="Times New Roman" panose="02020603050405020304" pitchFamily="18" charset="0"/>
              </a:rPr>
              <a:t>varaktigt tillstånd </a:t>
            </a:r>
            <a:r>
              <a:rPr lang="sv-SE" sz="1100" dirty="0">
                <a:effectLst/>
                <a:latin typeface="+mn-lt"/>
                <a:ea typeface="Calibri" panose="020F0502020204030204" pitchFamily="34" charset="0"/>
                <a:cs typeface="Times New Roman" panose="02020603050405020304" pitchFamily="18" charset="0"/>
              </a:rPr>
              <a:t>som sträcker sig in i ålderdomen för en del och behoven ser olika ut i olika åldrar, det är också så att symtom och svårigheter varierar med graden av yttre stress och belastning, vilket betyder att behovet av stöd och hjälp inte bara varierar mellan individer utan också för samma individ över tid. </a:t>
            </a:r>
          </a:p>
          <a:p>
            <a:pPr marL="342900" lvl="0" indent="-342900">
              <a:lnSpc>
                <a:spcPct val="107000"/>
              </a:lnSpc>
              <a:spcAft>
                <a:spcPts val="0"/>
              </a:spcAft>
              <a:buFont typeface="Symbol" panose="05050102010706020507" pitchFamily="18" charset="2"/>
              <a:buChar char=""/>
            </a:pPr>
            <a:r>
              <a:rPr lang="sv-SE" sz="1100" b="1" dirty="0">
                <a:effectLst/>
                <a:latin typeface="+mn-lt"/>
                <a:ea typeface="Calibri" panose="020F0502020204030204" pitchFamily="34" charset="0"/>
                <a:cs typeface="Times New Roman" panose="02020603050405020304" pitchFamily="18" charset="0"/>
              </a:rPr>
              <a:t>Obehandlad </a:t>
            </a:r>
            <a:r>
              <a:rPr lang="sv-SE" sz="1100" b="1" dirty="0" err="1">
                <a:effectLst/>
                <a:latin typeface="+mn-lt"/>
                <a:ea typeface="Calibri" panose="020F0502020204030204" pitchFamily="34" charset="0"/>
                <a:cs typeface="Times New Roman" panose="02020603050405020304" pitchFamily="18" charset="0"/>
              </a:rPr>
              <a:t>adhd</a:t>
            </a:r>
            <a:r>
              <a:rPr lang="sv-SE" sz="1100" b="1" dirty="0">
                <a:effectLst/>
                <a:latin typeface="+mn-lt"/>
                <a:ea typeface="Calibri" panose="020F0502020204030204" pitchFamily="34" charset="0"/>
                <a:cs typeface="Times New Roman" panose="02020603050405020304" pitchFamily="18" charset="0"/>
              </a:rPr>
              <a:t> ökar risken </a:t>
            </a:r>
            <a:r>
              <a:rPr lang="sv-SE" sz="1100" dirty="0">
                <a:effectLst/>
                <a:latin typeface="+mn-lt"/>
                <a:ea typeface="Calibri" panose="020F0502020204030204" pitchFamily="34" charset="0"/>
                <a:cs typeface="Times New Roman" panose="02020603050405020304" pitchFamily="18" charset="0"/>
              </a:rPr>
              <a:t>för en rad negativa utfall, tex. skolmisslyckande, relationsproblem, svårigheter att klara sig på arbetsmarknaden, att utveckla andra samtidiga psykiatriska och somatiska tillstånd, psykosociala problem, missbruk och även kriminalitet. </a:t>
            </a:r>
          </a:p>
          <a:p>
            <a:pPr marL="342900" lvl="0" indent="-342900">
              <a:lnSpc>
                <a:spcPct val="107000"/>
              </a:lnSpc>
              <a:spcAft>
                <a:spcPts val="0"/>
              </a:spcAft>
              <a:buFont typeface="Symbol" panose="05050102010706020507" pitchFamily="18" charset="2"/>
              <a:buChar char=""/>
            </a:pPr>
            <a:r>
              <a:rPr lang="sv-SE" sz="1100" dirty="0">
                <a:effectLst/>
                <a:latin typeface="+mn-lt"/>
                <a:ea typeface="Calibri" panose="020F0502020204030204" pitchFamily="34" charset="0"/>
                <a:cs typeface="Times New Roman" panose="02020603050405020304" pitchFamily="18" charset="0"/>
              </a:rPr>
              <a:t>Men </a:t>
            </a:r>
            <a:r>
              <a:rPr lang="sv-SE" sz="1100" b="1" dirty="0">
                <a:effectLst/>
                <a:latin typeface="+mn-lt"/>
                <a:ea typeface="Calibri" panose="020F0502020204030204" pitchFamily="34" charset="0"/>
                <a:cs typeface="Times New Roman" panose="02020603050405020304" pitchFamily="18" charset="0"/>
              </a:rPr>
              <a:t>tidig upptäckt och rätt sorts stöd och behandling </a:t>
            </a:r>
            <a:r>
              <a:rPr lang="sv-SE" sz="1100" dirty="0">
                <a:effectLst/>
                <a:latin typeface="+mn-lt"/>
                <a:ea typeface="Calibri" panose="020F0502020204030204" pitchFamily="34" charset="0"/>
                <a:cs typeface="Times New Roman" panose="02020603050405020304" pitchFamily="18" charset="0"/>
              </a:rPr>
              <a:t>kan vi minska risken för negativ utveckling och möjliggör en </a:t>
            </a:r>
            <a:r>
              <a:rPr lang="sv-SE" sz="1100" b="1" dirty="0">
                <a:effectLst/>
                <a:latin typeface="+mn-lt"/>
                <a:ea typeface="Calibri" panose="020F0502020204030204" pitchFamily="34" charset="0"/>
                <a:cs typeface="Times New Roman" panose="02020603050405020304" pitchFamily="18" charset="0"/>
              </a:rPr>
              <a:t>god prognos</a:t>
            </a:r>
            <a:r>
              <a:rPr lang="sv-SE" sz="1100" dirty="0">
                <a:effectLst/>
                <a:latin typeface="+mn-lt"/>
                <a:ea typeface="Calibri" panose="020F0502020204030204" pitchFamily="34" charset="0"/>
                <a:cs typeface="Times New Roman" panose="02020603050405020304" pitchFamily="18" charset="0"/>
              </a:rPr>
              <a:t>.</a:t>
            </a:r>
            <a:endParaRPr lang="sv-SE" sz="1100" b="0" i="0" u="none" strike="noStrike" dirty="0">
              <a:solidFill>
                <a:schemeClr val="tx1"/>
              </a:solidFill>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sv-SE" sz="1100" b="0" i="0" u="none" strike="noStrike" dirty="0">
              <a:solidFill>
                <a:srgbClr val="000000"/>
              </a:solidFill>
              <a:effectLst/>
              <a:latin typeface="+mn-lt"/>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sv-SE" sz="1100" b="0" i="0" u="none" strike="noStrike" dirty="0">
                <a:solidFill>
                  <a:srgbClr val="000000"/>
                </a:solidFill>
                <a:effectLst/>
                <a:latin typeface="+mn-lt"/>
              </a:rPr>
              <a:t>Konsekvensen är att det behövs flera olika kompletterande insatser som ges av olika aktörer och huvudmän, med olika intensitet och vid olika tidpunkt. </a:t>
            </a:r>
            <a:endParaRPr lang="sv-SE" sz="1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57C891-329D-1846-A7CA-4DF996A16854}" type="slidenum">
              <a:rPr lang="sv-SE" smtClean="0"/>
              <a:t>3</a:t>
            </a:fld>
            <a:endParaRPr lang="sv-SE"/>
          </a:p>
        </p:txBody>
      </p:sp>
    </p:spTree>
    <p:extLst>
      <p:ext uri="{BB962C8B-B14F-4D97-AF65-F5344CB8AC3E}">
        <p14:creationId xmlns:p14="http://schemas.microsoft.com/office/powerpoint/2010/main" val="413109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200"/>
              </a:spcAft>
              <a:buClrTx/>
              <a:buSzTx/>
              <a:buFontTx/>
              <a:buNone/>
              <a:tabLst/>
              <a:defRPr/>
            </a:pPr>
            <a:r>
              <a:rPr lang="sv-SE" sz="1100" b="0" i="0" u="none" strike="noStrike" dirty="0">
                <a:solidFill>
                  <a:srgbClr val="000000"/>
                </a:solidFill>
                <a:effectLst/>
                <a:latin typeface="+mn-lt"/>
              </a:rPr>
              <a:t>För att adressera och hantera </a:t>
            </a:r>
            <a:r>
              <a:rPr lang="sv-SE" sz="1100" b="1" i="0" u="none" strike="noStrike" dirty="0">
                <a:solidFill>
                  <a:srgbClr val="000000"/>
                </a:solidFill>
                <a:effectLst/>
                <a:latin typeface="+mn-lt"/>
              </a:rPr>
              <a:t>komplexiteten och variationen i behov </a:t>
            </a:r>
            <a:r>
              <a:rPr lang="sv-SE" sz="1100" b="0" i="0" u="none" strike="noStrike" dirty="0">
                <a:solidFill>
                  <a:srgbClr val="000000"/>
                </a:solidFill>
                <a:effectLst/>
                <a:latin typeface="+mn-lt"/>
              </a:rPr>
              <a:t>är</a:t>
            </a:r>
            <a:r>
              <a:rPr lang="sv-SE" sz="1100" dirty="0">
                <a:effectLst/>
                <a:latin typeface="+mn-lt"/>
                <a:ea typeface="Calibri" panose="020F0502020204030204" pitchFamily="34" charset="0"/>
                <a:cs typeface="Times New Roman" panose="02020603050405020304" pitchFamily="18" charset="0"/>
              </a:rPr>
              <a:t> insatserna i VIP organiserade enligt en stegvis modell. Det innebär ett </a:t>
            </a:r>
            <a:r>
              <a:rPr lang="sv-SE" sz="1100" b="1" dirty="0">
                <a:effectLst/>
                <a:latin typeface="+mn-lt"/>
                <a:ea typeface="Calibri" panose="020F0502020204030204" pitchFamily="34" charset="0"/>
                <a:cs typeface="Times New Roman" panose="02020603050405020304" pitchFamily="18" charset="0"/>
              </a:rPr>
              <a:t>stort och differentierat utbud av insatser </a:t>
            </a:r>
            <a:r>
              <a:rPr lang="sv-SE" sz="1100" dirty="0">
                <a:effectLst/>
                <a:latin typeface="+mn-lt"/>
                <a:ea typeface="Calibri" panose="020F0502020204030204" pitchFamily="34" charset="0"/>
                <a:cs typeface="Times New Roman" panose="02020603050405020304" pitchFamily="18" charset="0"/>
              </a:rPr>
              <a:t>som är utformade efter olika behov, </a:t>
            </a:r>
            <a:r>
              <a:rPr lang="sv-SE" sz="1100" b="1" dirty="0">
                <a:effectLst/>
                <a:latin typeface="+mn-lt"/>
                <a:ea typeface="Calibri" panose="020F0502020204030204" pitchFamily="34" charset="0"/>
                <a:cs typeface="Times New Roman" panose="02020603050405020304" pitchFamily="18" charset="0"/>
              </a:rPr>
              <a:t>så att rätt sak görs i rätt läge</a:t>
            </a:r>
            <a:r>
              <a:rPr lang="sv-SE" sz="1100" dirty="0">
                <a:effectLst/>
                <a:latin typeface="+mn-lt"/>
                <a:ea typeface="Calibri" panose="020F0502020204030204" pitchFamily="34" charset="0"/>
                <a:cs typeface="Times New Roman" panose="02020603050405020304" pitchFamily="18" charset="0"/>
              </a:rPr>
              <a:t>. </a:t>
            </a:r>
            <a:endParaRPr lang="sv-SE" sz="11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1200"/>
              </a:spcBef>
              <a:spcAft>
                <a:spcPts val="200"/>
              </a:spcAft>
              <a:buClrTx/>
              <a:buSzTx/>
              <a:buFontTx/>
              <a:buNone/>
              <a:tabLst/>
              <a:defRPr/>
            </a:pPr>
            <a:endParaRPr lang="sv-SE" sz="1100" dirty="0">
              <a:effectLst/>
              <a:highlight>
                <a:srgbClr val="FFFF00"/>
              </a:highlight>
              <a:latin typeface="+mn-lt"/>
              <a:ea typeface="Calibri" panose="020F0502020204030204" pitchFamily="34" charset="0"/>
              <a:cs typeface="Times New Roman" panose="02020603050405020304" pitchFamily="18" charset="0"/>
            </a:endParaRPr>
          </a:p>
          <a:p>
            <a:r>
              <a:rPr lang="sv-SE" sz="1100" dirty="0">
                <a:latin typeface="+mn-lt"/>
              </a:rPr>
              <a:t>Bilden visar hur </a:t>
            </a:r>
            <a:r>
              <a:rPr lang="sv-SE" sz="1100" dirty="0">
                <a:effectLst/>
                <a:latin typeface="+mn-lt"/>
                <a:cs typeface="Times New Roman" panose="02020603050405020304" pitchFamily="18" charset="0"/>
              </a:rPr>
              <a:t>s</a:t>
            </a:r>
            <a:r>
              <a:rPr lang="sv-SE" sz="1100" dirty="0">
                <a:effectLst/>
                <a:latin typeface="+mn-lt"/>
                <a:ea typeface="Calibri" panose="020F0502020204030204" pitchFamily="34" charset="0"/>
                <a:cs typeface="Times New Roman" panose="02020603050405020304" pitchFamily="18" charset="0"/>
              </a:rPr>
              <a:t>tödet går från generella </a:t>
            </a:r>
            <a:r>
              <a:rPr lang="sv-SE" sz="1100" b="1" dirty="0">
                <a:effectLst/>
                <a:latin typeface="+mn-lt"/>
                <a:ea typeface="Calibri" panose="020F0502020204030204" pitchFamily="34" charset="0"/>
                <a:cs typeface="Times New Roman" panose="02020603050405020304" pitchFamily="18" charset="0"/>
              </a:rPr>
              <a:t>främjande och förebyggande </a:t>
            </a:r>
            <a:r>
              <a:rPr lang="sv-SE" sz="1100" dirty="0">
                <a:effectLst/>
                <a:latin typeface="+mn-lt"/>
                <a:ea typeface="Calibri" panose="020F0502020204030204" pitchFamily="34" charset="0"/>
                <a:cs typeface="Times New Roman" panose="02020603050405020304" pitchFamily="18" charset="0"/>
              </a:rPr>
              <a:t>insatser längst ut i cirkeln till alltmer </a:t>
            </a:r>
            <a:r>
              <a:rPr lang="sv-SE" sz="1100" b="1" dirty="0">
                <a:effectLst/>
                <a:latin typeface="+mn-lt"/>
                <a:ea typeface="Calibri" panose="020F0502020204030204" pitchFamily="34" charset="0"/>
                <a:cs typeface="Times New Roman" panose="02020603050405020304" pitchFamily="18" charset="0"/>
              </a:rPr>
              <a:t>individcentrerade och specifika, för respektive utförare</a:t>
            </a:r>
            <a:r>
              <a:rPr lang="sv-SE" sz="1100" dirty="0">
                <a:effectLst/>
                <a:latin typeface="+mn-lt"/>
                <a:ea typeface="Calibri" panose="020F0502020204030204" pitchFamily="34" charset="0"/>
                <a:cs typeface="Times New Roman" panose="02020603050405020304" pitchFamily="18" charset="0"/>
              </a:rPr>
              <a:t>. </a:t>
            </a:r>
            <a:r>
              <a:rPr lang="sv-SE" sz="1100" b="0" i="0" u="none" strike="noStrike" dirty="0">
                <a:solidFill>
                  <a:srgbClr val="000000"/>
                </a:solidFill>
                <a:effectLst/>
                <a:latin typeface="+mn-lt"/>
                <a:cs typeface="Times New Roman" panose="02020603050405020304" pitchFamily="18" charset="0"/>
              </a:rPr>
              <a:t>I</a:t>
            </a:r>
            <a:r>
              <a:rPr lang="sv-SE" sz="1100" dirty="0">
                <a:effectLst/>
                <a:latin typeface="+mn-lt"/>
                <a:ea typeface="Calibri" panose="020F0502020204030204" pitchFamily="34" charset="0"/>
                <a:cs typeface="Times New Roman" panose="02020603050405020304" pitchFamily="18" charset="0"/>
              </a:rPr>
              <a:t>nsatser på högre steg bygger vidare på och rymmer insatser på lägre steg. Principen är att man </a:t>
            </a:r>
            <a:r>
              <a:rPr lang="sv-SE" sz="1100" b="0" i="0" u="none" strike="noStrike" dirty="0">
                <a:solidFill>
                  <a:srgbClr val="000000"/>
                </a:solidFill>
                <a:effectLst/>
                <a:latin typeface="+mn-lt"/>
              </a:rPr>
              <a:t>kartlägger och utreder i den utsträckning som behövs för att kunna ge rätt insatser. Genom </a:t>
            </a:r>
            <a:r>
              <a:rPr lang="sv-SE" sz="1100" b="1" i="0" u="none" strike="noStrike" dirty="0">
                <a:solidFill>
                  <a:srgbClr val="000000"/>
                </a:solidFill>
                <a:effectLst/>
                <a:latin typeface="+mn-lt"/>
              </a:rPr>
              <a:t>kontinuerlig och systematisk uppföljning </a:t>
            </a:r>
            <a:r>
              <a:rPr lang="sv-SE" sz="1100" b="0" i="0" u="none" strike="noStrike" dirty="0">
                <a:solidFill>
                  <a:srgbClr val="000000"/>
                </a:solidFill>
                <a:effectLst/>
                <a:latin typeface="+mn-lt"/>
              </a:rPr>
              <a:t>kan insatser läggas till eller justeras för att möta behoven</a:t>
            </a:r>
            <a:r>
              <a:rPr lang="sv-SE" sz="1100" b="0" i="0" u="none" strike="noStrike" dirty="0">
                <a:solidFill>
                  <a:srgbClr val="000000"/>
                </a:solidFill>
                <a:effectLst/>
                <a:latin typeface="+mn-lt"/>
                <a:cs typeface="Times New Roman" panose="02020603050405020304" pitchFamily="18" charset="0"/>
              </a:rPr>
              <a:t>. </a:t>
            </a:r>
            <a:endParaRPr lang="sv-SE" sz="1100" dirty="0">
              <a:effectLst/>
              <a:highlight>
                <a:srgbClr val="FFFF00"/>
              </a:highlight>
              <a:latin typeface="+mn-lt"/>
              <a:ea typeface="Calibri" panose="020F0502020204030204" pitchFamily="34" charset="0"/>
              <a:cs typeface="Times New Roman" panose="02020603050405020304" pitchFamily="18" charset="0"/>
            </a:endParaRPr>
          </a:p>
          <a:p>
            <a:endParaRPr lang="sv-SE" sz="1100" dirty="0">
              <a:latin typeface="+mn-lt"/>
            </a:endParaRPr>
          </a:p>
        </p:txBody>
      </p:sp>
      <p:sp>
        <p:nvSpPr>
          <p:cNvPr id="4" name="Platshållare för bildnummer 3"/>
          <p:cNvSpPr>
            <a:spLocks noGrp="1"/>
          </p:cNvSpPr>
          <p:nvPr>
            <p:ph type="sldNum" sz="quarter" idx="5"/>
          </p:nvPr>
        </p:nvSpPr>
        <p:spPr/>
        <p:txBody>
          <a:bodyPr/>
          <a:lstStyle/>
          <a:p>
            <a:fld id="{DF57C891-329D-1846-A7CA-4DF996A16854}" type="slidenum">
              <a:rPr lang="sv-SE" smtClean="0"/>
              <a:t>4</a:t>
            </a:fld>
            <a:endParaRPr lang="sv-SE"/>
          </a:p>
        </p:txBody>
      </p:sp>
    </p:spTree>
    <p:extLst>
      <p:ext uri="{BB962C8B-B14F-4D97-AF65-F5344CB8AC3E}">
        <p14:creationId xmlns:p14="http://schemas.microsoft.com/office/powerpoint/2010/main" val="374406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Främjande och förebyggande insatser beskriver hur vi kan anpassa bemötande och kommunikation och tillgängliggöra förskola, skola, högre utbildning och arbetsplatser för att minska de negativa konsekvenserna av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adhd</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F57C891-329D-1846-A7CA-4DF996A16854}" type="slidenum">
              <a:rPr lang="sv-SE" smtClean="0"/>
              <a:t>5</a:t>
            </a:fld>
            <a:endParaRPr lang="sv-SE"/>
          </a:p>
        </p:txBody>
      </p:sp>
    </p:spTree>
    <p:extLst>
      <p:ext uri="{BB962C8B-B14F-4D97-AF65-F5344CB8AC3E}">
        <p14:creationId xmlns:p14="http://schemas.microsoft.com/office/powerpoint/2010/main" val="148101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Tidig upptäckt av svårigheter, och tidigt stöd på basnivån. VIP beskriver hur vi kan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känna igen tecken på </a:t>
            </a:r>
            <a:r>
              <a:rPr lang="sv-SE" sz="1200" b="1" dirty="0" err="1">
                <a:effectLst/>
                <a:latin typeface="Calibri" panose="020F0502020204030204" pitchFamily="34" charset="0"/>
                <a:ea typeface="Calibri" panose="020F0502020204030204" pitchFamily="34" charset="0"/>
                <a:cs typeface="Times New Roman" panose="02020603050405020304" pitchFamily="18" charset="0"/>
              </a:rPr>
              <a:t>adhd</a:t>
            </a:r>
            <a:r>
              <a:rPr lang="sv-SE" sz="1200" dirty="0">
                <a:effectLst/>
                <a:latin typeface="Calibri" panose="020F0502020204030204" pitchFamily="34" charset="0"/>
                <a:ea typeface="Calibri" panose="020F0502020204030204" pitchFamily="34" charset="0"/>
                <a:cs typeface="Times New Roman" panose="02020603050405020304" pitchFamily="18" charset="0"/>
              </a:rPr>
              <a:t> i flera verksamheter, och vad vi kan göra för att ge stöd och hjälp redan tidigt, före diagnos.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Utgångspunkten är att om det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görs av flera aktörer på ett samordnat sätt </a:t>
            </a:r>
            <a:r>
              <a:rPr lang="sv-SE" sz="1200" dirty="0">
                <a:effectLst/>
                <a:latin typeface="Calibri" panose="020F0502020204030204" pitchFamily="34" charset="0"/>
                <a:ea typeface="Calibri" panose="020F0502020204030204" pitchFamily="34" charset="0"/>
                <a:cs typeface="Times New Roman" panose="02020603050405020304" pitchFamily="18" charset="0"/>
              </a:rPr>
              <a:t>så kan tidiga insatser vara tillräckliga för vissa, men för andra som behöver mer kan det vara något som ges i väntan på ytterligare stöd eller parallellt med att man tex påbörjar en diagnostisk utredning.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F57C891-329D-1846-A7CA-4DF996A16854}" type="slidenum">
              <a:rPr lang="sv-SE" smtClean="0"/>
              <a:t>6</a:t>
            </a:fld>
            <a:endParaRPr lang="sv-SE"/>
          </a:p>
        </p:txBody>
      </p:sp>
    </p:spTree>
    <p:extLst>
      <p:ext uri="{BB962C8B-B14F-4D97-AF65-F5344CB8AC3E}">
        <p14:creationId xmlns:p14="http://schemas.microsoft.com/office/powerpoint/2010/main" val="348973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Calibri" panose="020F0502020204030204" pitchFamily="34" charset="0"/>
                <a:ea typeface="Calibri" panose="020F0502020204030204" pitchFamily="34" charset="0"/>
                <a:cs typeface="Times New Roman" panose="02020603050405020304" pitchFamily="18" charset="0"/>
              </a:rPr>
              <a:t>När basnivån är otillräcklig </a:t>
            </a:r>
            <a:r>
              <a:rPr lang="sv-SE" sz="1200" dirty="0">
                <a:effectLst/>
                <a:latin typeface="Calibri" panose="020F0502020204030204" pitchFamily="34" charset="0"/>
                <a:ea typeface="Calibri" panose="020F0502020204030204" pitchFamily="34" charset="0"/>
                <a:cs typeface="Times New Roman" panose="02020603050405020304" pitchFamily="18" charset="0"/>
              </a:rPr>
              <a:t>behöver man göra mer. Flera insatser i VIP beskriver vilken typ av anpassningar som är till hjälp, tex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kognitivt stöd och hur samverkan </a:t>
            </a:r>
            <a:r>
              <a:rPr lang="sv-SE" sz="1200" dirty="0">
                <a:effectLst/>
                <a:latin typeface="Calibri" panose="020F0502020204030204" pitchFamily="34" charset="0"/>
                <a:ea typeface="Calibri" panose="020F0502020204030204" pitchFamily="34" charset="0"/>
                <a:cs typeface="Times New Roman" panose="02020603050405020304" pitchFamily="18" charset="0"/>
              </a:rPr>
              <a:t>kan se ut,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vikten av att involvera Närstående </a:t>
            </a:r>
            <a:r>
              <a:rPr lang="sv-SE" sz="1200" dirty="0">
                <a:effectLst/>
                <a:latin typeface="Calibri" panose="020F0502020204030204" pitchFamily="34" charset="0"/>
                <a:ea typeface="Calibri" panose="020F0502020204030204" pitchFamily="34" charset="0"/>
                <a:cs typeface="Times New Roman" panose="02020603050405020304" pitchFamily="18" charset="0"/>
              </a:rPr>
              <a:t>som resurs men också att närstående kan behöva stöd för egen del. </a:t>
            </a:r>
            <a:endParaRPr lang="sv-SE" dirty="0"/>
          </a:p>
        </p:txBody>
      </p:sp>
      <p:sp>
        <p:nvSpPr>
          <p:cNvPr id="4" name="Platshållare för bildnummer 3"/>
          <p:cNvSpPr>
            <a:spLocks noGrp="1"/>
          </p:cNvSpPr>
          <p:nvPr>
            <p:ph type="sldNum" sz="quarter" idx="5"/>
          </p:nvPr>
        </p:nvSpPr>
        <p:spPr/>
        <p:txBody>
          <a:bodyPr/>
          <a:lstStyle/>
          <a:p>
            <a:fld id="{DF57C891-329D-1846-A7CA-4DF996A16854}" type="slidenum">
              <a:rPr lang="sv-SE" smtClean="0"/>
              <a:t>7</a:t>
            </a:fld>
            <a:endParaRPr lang="sv-SE"/>
          </a:p>
        </p:txBody>
      </p:sp>
    </p:spTree>
    <p:extLst>
      <p:ext uri="{BB962C8B-B14F-4D97-AF65-F5344CB8AC3E}">
        <p14:creationId xmlns:p14="http://schemas.microsoft.com/office/powerpoint/2010/main" val="203472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 toppen, närmast individen, finns förstärkta insatser för de med komplexa behov som behöver mer omfattande stöd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finns insatser som länkar till andra insatser, så att det blir tydligt hur de insatser som ges bör vara </a:t>
            </a:r>
            <a:r>
              <a:rPr lang="sv-SE" b="1" dirty="0"/>
              <a:t>integrerade och koordinerade </a:t>
            </a:r>
            <a:r>
              <a:rPr lang="sv-SE" dirty="0"/>
              <a:t>med varandra. VIP </a:t>
            </a:r>
            <a:r>
              <a:rPr lang="sv-SE" dirty="0" err="1"/>
              <a:t>adhd</a:t>
            </a:r>
            <a:r>
              <a:rPr lang="sv-SE" dirty="0"/>
              <a:t> beaktar också förekomsten av </a:t>
            </a:r>
            <a:r>
              <a:rPr lang="sv-SE" b="1" dirty="0"/>
              <a:t>andra samtidiga tillstånd </a:t>
            </a:r>
            <a:r>
              <a:rPr lang="sv-SE" dirty="0"/>
              <a:t>med hänvisningar till andra VIP.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Som en röd tråd genom hela VIP betonas individens rätt till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kunskap, delaktighet och egenmakt</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endParaRPr lang="sv-SE" dirty="0"/>
          </a:p>
        </p:txBody>
      </p:sp>
      <p:sp>
        <p:nvSpPr>
          <p:cNvPr id="4" name="Platshållare för bildnummer 3"/>
          <p:cNvSpPr>
            <a:spLocks noGrp="1"/>
          </p:cNvSpPr>
          <p:nvPr>
            <p:ph type="sldNum" sz="quarter" idx="5"/>
          </p:nvPr>
        </p:nvSpPr>
        <p:spPr/>
        <p:txBody>
          <a:bodyPr/>
          <a:lstStyle/>
          <a:p>
            <a:fld id="{DF57C891-329D-1846-A7CA-4DF996A16854}" type="slidenum">
              <a:rPr lang="sv-SE" smtClean="0"/>
              <a:t>8</a:t>
            </a:fld>
            <a:endParaRPr lang="sv-SE"/>
          </a:p>
        </p:txBody>
      </p:sp>
    </p:spTree>
    <p:extLst>
      <p:ext uri="{BB962C8B-B14F-4D97-AF65-F5344CB8AC3E}">
        <p14:creationId xmlns:p14="http://schemas.microsoft.com/office/powerpoint/2010/main" val="149065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57C891-329D-1846-A7CA-4DF996A16854}" type="slidenum">
              <a:rPr lang="sv-SE" smtClean="0"/>
              <a:t>9</a:t>
            </a:fld>
            <a:endParaRPr lang="sv-SE"/>
          </a:p>
        </p:txBody>
      </p:sp>
    </p:spTree>
    <p:extLst>
      <p:ext uri="{BB962C8B-B14F-4D97-AF65-F5344CB8AC3E}">
        <p14:creationId xmlns:p14="http://schemas.microsoft.com/office/powerpoint/2010/main" val="369739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hasCustomPrompt="1"/>
          </p:nvPr>
        </p:nvSpPr>
        <p:spPr>
          <a:xfrm>
            <a:off x="988742" y="616841"/>
            <a:ext cx="9144000" cy="609793"/>
          </a:xfrm>
        </p:spPr>
        <p:txBody>
          <a:bodyPr anchor="b">
            <a:normAutofit/>
          </a:bodyPr>
          <a:lstStyle>
            <a:lvl1pPr algn="l">
              <a:defRPr sz="3600"/>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ctangle 3">
            <a:extLst>
              <a:ext uri="{FF2B5EF4-FFF2-40B4-BE49-F238E27FC236}">
                <a16:creationId xmlns:a16="http://schemas.microsoft.com/office/drawing/2014/main" id="{D880FDDB-2E37-254A-B0A2-AE5074A7CA8E}"/>
              </a:ext>
            </a:extLst>
          </p:cNvPr>
          <p:cNvSpPr/>
          <p:nvPr userDrawn="1"/>
        </p:nvSpPr>
        <p:spPr>
          <a:xfrm>
            <a:off x="3048000" y="6629885"/>
            <a:ext cx="6096000" cy="246221"/>
          </a:xfrm>
          <a:prstGeom prst="rect">
            <a:avLst/>
          </a:prstGeom>
        </p:spPr>
        <p:txBody>
          <a:bodyPr>
            <a:spAutoFit/>
          </a:bodyPr>
          <a:lstStyle/>
          <a:p>
            <a:pPr algn="ctr"/>
            <a:r>
              <a:rPr lang="en-US" sz="1000" b="0" i="0" u="none" strike="noStrike" spc="300" dirty="0">
                <a:solidFill>
                  <a:schemeClr val="accent1">
                    <a:lumMod val="60000"/>
                    <a:lumOff val="40000"/>
                  </a:schemeClr>
                </a:solidFill>
                <a:effectLst/>
                <a:latin typeface="Calibri" panose="020F0502020204030204" pitchFamily="34" charset="0"/>
              </a:rPr>
              <a:t>NATIONELLT SYSTEM FÖR KUNSKAPSSTYRNING</a:t>
            </a:r>
          </a:p>
        </p:txBody>
      </p:sp>
    </p:spTree>
    <p:extLst>
      <p:ext uri="{BB962C8B-B14F-4D97-AF65-F5344CB8AC3E}">
        <p14:creationId xmlns:p14="http://schemas.microsoft.com/office/powerpoint/2010/main" val="165349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hasCustomPrompt="1"/>
          </p:nvPr>
        </p:nvSpPr>
        <p:spPr>
          <a:xfrm>
            <a:off x="988742" y="616841"/>
            <a:ext cx="9144000" cy="609793"/>
          </a:xfrm>
        </p:spPr>
        <p:txBody>
          <a:bodyPr anchor="b">
            <a:normAutofit/>
          </a:bodyPr>
          <a:lstStyle>
            <a:lvl1pPr algn="l">
              <a:defRPr sz="3600"/>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
        <p:nvSpPr>
          <p:cNvPr id="5" name="Rectangle 4">
            <a:extLst>
              <a:ext uri="{FF2B5EF4-FFF2-40B4-BE49-F238E27FC236}">
                <a16:creationId xmlns:a16="http://schemas.microsoft.com/office/drawing/2014/main" id="{51BDB4A0-B794-6646-A95F-9237292C721D}"/>
              </a:ext>
            </a:extLst>
          </p:cNvPr>
          <p:cNvSpPr/>
          <p:nvPr userDrawn="1"/>
        </p:nvSpPr>
        <p:spPr>
          <a:xfrm>
            <a:off x="3048000" y="6629885"/>
            <a:ext cx="6096000" cy="246221"/>
          </a:xfrm>
          <a:prstGeom prst="rect">
            <a:avLst/>
          </a:prstGeom>
        </p:spPr>
        <p:txBody>
          <a:bodyPr>
            <a:spAutoFit/>
          </a:bodyPr>
          <a:lstStyle/>
          <a:p>
            <a:pPr algn="ctr"/>
            <a:r>
              <a:rPr lang="en-US" sz="1000" b="0" i="0" u="none" strike="noStrike" spc="300" dirty="0">
                <a:solidFill>
                  <a:schemeClr val="accent1">
                    <a:lumMod val="60000"/>
                    <a:lumOff val="40000"/>
                  </a:schemeClr>
                </a:solidFill>
                <a:effectLst/>
                <a:latin typeface="Calibri" panose="020F0502020204030204" pitchFamily="34" charset="0"/>
              </a:rPr>
              <a:t>NATIONELLT SYSTEM FÖR KUNSKAPSSTYRNING</a:t>
            </a:r>
          </a:p>
        </p:txBody>
      </p:sp>
    </p:spTree>
    <p:extLst>
      <p:ext uri="{BB962C8B-B14F-4D97-AF65-F5344CB8AC3E}">
        <p14:creationId xmlns:p14="http://schemas.microsoft.com/office/powerpoint/2010/main" val="53483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hasCustomPrompt="1"/>
          </p:nvPr>
        </p:nvSpPr>
        <p:spPr>
          <a:xfrm>
            <a:off x="3350942" y="2349500"/>
            <a:ext cx="5158058" cy="1219200"/>
          </a:xfrm>
        </p:spPr>
        <p:txBody>
          <a:bodyPr anchor="t" anchorCtr="0">
            <a:normAutofit/>
          </a:bodyPr>
          <a:lstStyle>
            <a:lvl1pPr algn="ctr">
              <a:defRPr sz="3600"/>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4" name="Rectangle 3">
            <a:extLst>
              <a:ext uri="{FF2B5EF4-FFF2-40B4-BE49-F238E27FC236}">
                <a16:creationId xmlns:a16="http://schemas.microsoft.com/office/drawing/2014/main" id="{722C71CF-FBB1-154A-B3D8-139A634790A6}"/>
              </a:ext>
            </a:extLst>
          </p:cNvPr>
          <p:cNvSpPr/>
          <p:nvPr userDrawn="1"/>
        </p:nvSpPr>
        <p:spPr>
          <a:xfrm>
            <a:off x="3048000" y="6629885"/>
            <a:ext cx="6096000" cy="246221"/>
          </a:xfrm>
          <a:prstGeom prst="rect">
            <a:avLst/>
          </a:prstGeom>
        </p:spPr>
        <p:txBody>
          <a:bodyPr>
            <a:spAutoFit/>
          </a:bodyPr>
          <a:lstStyle/>
          <a:p>
            <a:pPr algn="ctr"/>
            <a:r>
              <a:rPr lang="en-US" sz="1000" b="0" i="0" u="none" strike="noStrike" spc="300" dirty="0">
                <a:solidFill>
                  <a:schemeClr val="accent1">
                    <a:lumMod val="60000"/>
                    <a:lumOff val="40000"/>
                  </a:schemeClr>
                </a:solidFill>
                <a:effectLst/>
                <a:latin typeface="Calibri" panose="020F0502020204030204" pitchFamily="34" charset="0"/>
              </a:rPr>
              <a:t>NATIONELLT SYSTEM FÖR KUNSKAPSSTYRNING</a:t>
            </a:r>
          </a:p>
        </p:txBody>
      </p:sp>
    </p:spTree>
    <p:extLst>
      <p:ext uri="{BB962C8B-B14F-4D97-AF65-F5344CB8AC3E}">
        <p14:creationId xmlns:p14="http://schemas.microsoft.com/office/powerpoint/2010/main" val="98328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bg1"/>
                  </a:solidFill>
                  <a:effectLst/>
                  <a:latin typeface="+mn-lt"/>
                  <a:ea typeface="+mn-ea"/>
                  <a:cs typeface="+mn-cs"/>
                </a:rPr>
                <a:t>SVERIGES REGIONER I SAMVERKAN</a:t>
              </a:r>
              <a:endParaRPr lang="sv-SE" sz="820" kern="1200" dirty="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dirty="0">
                  <a:solidFill>
                    <a:schemeClr val="bg1"/>
                  </a:solidFill>
                  <a:effectLst/>
                  <a:latin typeface="+mn-lt"/>
                  <a:ea typeface="+mn-ea"/>
                  <a:cs typeface="+mn-cs"/>
                </a:rPr>
                <a:t>Nationellt system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för kunskapsstyrning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Hälso- och sjukvård</a:t>
              </a:r>
              <a:endParaRPr lang="sv-SE" sz="1800" kern="1200" dirty="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bg1"/>
                  </a:solidFill>
                  <a:effectLst/>
                  <a:latin typeface="+mn-lt"/>
                  <a:ea typeface="+mn-ea"/>
                  <a:cs typeface="+mn-cs"/>
                </a:rPr>
                <a:t>SVERIGES REGIONER I SAMVERKAN</a:t>
              </a:r>
              <a:endParaRPr lang="sv-SE" sz="820" kern="1200" dirty="0">
                <a:solidFill>
                  <a:schemeClr val="bg1"/>
                </a:solidFill>
                <a:effectLst/>
                <a:latin typeface="+mn-lt"/>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dirty="0">
                  <a:solidFill>
                    <a:schemeClr val="bg1"/>
                  </a:solidFill>
                  <a:effectLst/>
                  <a:latin typeface="+mn-lt"/>
                  <a:ea typeface="+mn-ea"/>
                  <a:cs typeface="+mn-cs"/>
                </a:rPr>
                <a:t>Nationellt system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för kunskapsstyrning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Hälso- och sjukvård</a:t>
              </a:r>
              <a:endParaRPr lang="sv-SE" sz="1800" kern="1200" dirty="0">
                <a:solidFill>
                  <a:schemeClr val="bg1"/>
                </a:solidFill>
                <a:effectLst/>
                <a:latin typeface="+mn-lt"/>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901140EA-BABC-C946-A4E7-A4852CECF655}"/>
              </a:ext>
            </a:extLst>
          </p:cNvPr>
          <p:cNvSpPr/>
          <p:nvPr userDrawn="1"/>
        </p:nvSpPr>
        <p:spPr>
          <a:xfrm>
            <a:off x="3048000" y="6629885"/>
            <a:ext cx="6096000" cy="246221"/>
          </a:xfrm>
          <a:prstGeom prst="rect">
            <a:avLst/>
          </a:prstGeom>
        </p:spPr>
        <p:txBody>
          <a:bodyPr>
            <a:spAutoFit/>
          </a:bodyPr>
          <a:lstStyle/>
          <a:p>
            <a:pPr algn="ctr"/>
            <a:r>
              <a:rPr lang="en-US" sz="1000" b="0" i="0" u="none" strike="noStrike" spc="300" dirty="0">
                <a:solidFill>
                  <a:schemeClr val="accent1">
                    <a:lumMod val="60000"/>
                    <a:lumOff val="40000"/>
                  </a:schemeClr>
                </a:solidFill>
                <a:effectLst/>
                <a:latin typeface="Calibri" panose="020F0502020204030204" pitchFamily="34" charset="0"/>
              </a:rPr>
              <a:t>NATIONELLT SYSTEM FÖR KUNSKAPSSTYRNING</a:t>
            </a:r>
          </a:p>
        </p:txBody>
      </p:sp>
    </p:spTree>
    <p:extLst>
      <p:ext uri="{BB962C8B-B14F-4D97-AF65-F5344CB8AC3E}">
        <p14:creationId xmlns:p14="http://schemas.microsoft.com/office/powerpoint/2010/main" val="370086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153909"/>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hasCustomPrompt="1"/>
          </p:nvPr>
        </p:nvSpPr>
        <p:spPr>
          <a:xfrm>
            <a:off x="1141413" y="761565"/>
            <a:ext cx="9144000" cy="660400"/>
          </a:xfrm>
        </p:spPr>
        <p:txBody>
          <a:bodyPr>
            <a:noAutofit/>
          </a:bodyPr>
          <a:lstStyle>
            <a:lvl1pPr>
              <a:defRPr sz="3600" b="1">
                <a:solidFill>
                  <a:schemeClr val="bg1"/>
                </a:solidFill>
              </a:defRPr>
            </a:lvl1pPr>
          </a:lstStyle>
          <a:p>
            <a:pPr lvl="0"/>
            <a:r>
              <a:rPr lang="sv-SE" dirty="0" err="1"/>
              <a:t>Click</a:t>
            </a:r>
            <a:r>
              <a:rPr lang="sv-SE" dirty="0"/>
              <a:t> to </a:t>
            </a:r>
            <a:r>
              <a:rPr lang="sv-SE" dirty="0" err="1"/>
              <a:t>add</a:t>
            </a:r>
            <a:r>
              <a:rPr lang="sv-SE" dirty="0"/>
              <a:t> </a:t>
            </a:r>
            <a:r>
              <a:rPr lang="sv-SE" dirty="0" err="1"/>
              <a:t>title</a:t>
            </a:r>
            <a:endParaRPr lang="sv-SE" dirty="0"/>
          </a:p>
        </p:txBody>
      </p:sp>
      <p:sp>
        <p:nvSpPr>
          <p:cNvPr id="5" name="Rectangle 4">
            <a:extLst>
              <a:ext uri="{FF2B5EF4-FFF2-40B4-BE49-F238E27FC236}">
                <a16:creationId xmlns:a16="http://schemas.microsoft.com/office/drawing/2014/main" id="{300B9901-12BB-7045-AD50-6DBE2296C3FB}"/>
              </a:ext>
            </a:extLst>
          </p:cNvPr>
          <p:cNvSpPr/>
          <p:nvPr userDrawn="1"/>
        </p:nvSpPr>
        <p:spPr>
          <a:xfrm>
            <a:off x="3048000" y="6629885"/>
            <a:ext cx="6096000" cy="246221"/>
          </a:xfrm>
          <a:prstGeom prst="rect">
            <a:avLst/>
          </a:prstGeom>
        </p:spPr>
        <p:txBody>
          <a:bodyPr>
            <a:spAutoFit/>
          </a:bodyPr>
          <a:lstStyle/>
          <a:p>
            <a:pPr algn="ctr"/>
            <a:r>
              <a:rPr lang="en-US" sz="1000" b="0" i="0" u="none" strike="noStrike" spc="300" dirty="0">
                <a:solidFill>
                  <a:schemeClr val="accent1">
                    <a:lumMod val="60000"/>
                    <a:lumOff val="40000"/>
                  </a:schemeClr>
                </a:solidFill>
                <a:effectLst/>
                <a:latin typeface="Calibri" panose="020F0502020204030204" pitchFamily="34" charset="0"/>
              </a:rPr>
              <a:t>NATIONELLT SYSTEM FÖR KUNSKAPSSTYRNING</a:t>
            </a:r>
          </a:p>
        </p:txBody>
      </p:sp>
    </p:spTree>
    <p:extLst>
      <p:ext uri="{BB962C8B-B14F-4D97-AF65-F5344CB8AC3E}">
        <p14:creationId xmlns:p14="http://schemas.microsoft.com/office/powerpoint/2010/main" val="251878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hasCustomPrompt="1"/>
          </p:nvPr>
        </p:nvSpPr>
        <p:spPr>
          <a:xfrm>
            <a:off x="5829302" y="743841"/>
            <a:ext cx="4127500" cy="805559"/>
          </a:xfrm>
        </p:spPr>
        <p:txBody>
          <a:bodyPr anchor="t" anchorCtr="0">
            <a:noAutofit/>
          </a:bodyPr>
          <a:lstStyle>
            <a:lvl1pPr algn="l">
              <a:defRPr sz="2800"/>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36190"/>
          </a:xfrm>
        </p:spPr>
        <p:txBody>
          <a:bodyPr/>
          <a:lstStyle/>
          <a:p>
            <a:r>
              <a:rPr lang="sv-SE"/>
              <a:t>Klicka på ikonen för att lägga till en bild</a:t>
            </a:r>
          </a:p>
        </p:txBody>
      </p:sp>
      <p:sp>
        <p:nvSpPr>
          <p:cNvPr id="6" name="Rectangle 5">
            <a:extLst>
              <a:ext uri="{FF2B5EF4-FFF2-40B4-BE49-F238E27FC236}">
                <a16:creationId xmlns:a16="http://schemas.microsoft.com/office/drawing/2014/main" id="{D7847F12-BBF7-CD4E-BFC8-DAA7B29A4FA5}"/>
              </a:ext>
            </a:extLst>
          </p:cNvPr>
          <p:cNvSpPr/>
          <p:nvPr userDrawn="1"/>
        </p:nvSpPr>
        <p:spPr>
          <a:xfrm>
            <a:off x="3048000" y="6629885"/>
            <a:ext cx="6096000" cy="246221"/>
          </a:xfrm>
          <a:prstGeom prst="rect">
            <a:avLst/>
          </a:prstGeom>
        </p:spPr>
        <p:txBody>
          <a:bodyPr>
            <a:spAutoFit/>
          </a:bodyPr>
          <a:lstStyle/>
          <a:p>
            <a:pPr algn="ctr"/>
            <a:r>
              <a:rPr lang="en-US" sz="1000" b="0" i="0" u="none" strike="noStrike" spc="300" dirty="0">
                <a:solidFill>
                  <a:schemeClr val="accent1">
                    <a:lumMod val="60000"/>
                    <a:lumOff val="40000"/>
                  </a:schemeClr>
                </a:solidFill>
                <a:effectLst/>
                <a:latin typeface="Calibri" panose="020F0502020204030204" pitchFamily="34" charset="0"/>
              </a:rPr>
              <a:t>NATIONELLT SYSTEM FÖR KUNSKAPSSTYRNING</a:t>
            </a:r>
          </a:p>
        </p:txBody>
      </p:sp>
    </p:spTree>
    <p:extLst>
      <p:ext uri="{BB962C8B-B14F-4D97-AF65-F5344CB8AC3E}">
        <p14:creationId xmlns:p14="http://schemas.microsoft.com/office/powerpoint/2010/main" val="162109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09600" y="274638"/>
            <a:ext cx="10972800" cy="1143000"/>
          </a:xfrm>
          <a:prstGeom prst="rect">
            <a:avLst/>
          </a:prstGeom>
        </p:spPr>
        <p:txBody>
          <a:bodyPr/>
          <a:lstStyle/>
          <a:p>
            <a:r>
              <a:rPr lang="sv-SE" dirty="0" err="1"/>
              <a:t>Click</a:t>
            </a:r>
            <a:r>
              <a:rPr lang="sv-SE" dirty="0"/>
              <a:t> to </a:t>
            </a:r>
            <a:r>
              <a:rPr lang="sv-SE" dirty="0" err="1"/>
              <a:t>add</a:t>
            </a:r>
            <a:r>
              <a:rPr lang="sv-SE" dirty="0"/>
              <a:t> </a:t>
            </a:r>
            <a:r>
              <a:rPr lang="sv-SE" dirty="0" err="1"/>
              <a:t>title</a:t>
            </a:r>
            <a:endParaRPr lang="sv-SE" dirty="0"/>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3">
            <a:extLst>
              <a:ext uri="{FF2B5EF4-FFF2-40B4-BE49-F238E27FC236}">
                <a16:creationId xmlns:a16="http://schemas.microsoft.com/office/drawing/2014/main" id="{BA0BA628-575A-E84D-A0CB-75A13172162B}"/>
              </a:ext>
            </a:extLst>
          </p:cNvPr>
          <p:cNvSpPr/>
          <p:nvPr userDrawn="1"/>
        </p:nvSpPr>
        <p:spPr>
          <a:xfrm>
            <a:off x="3048000" y="6629885"/>
            <a:ext cx="6096000" cy="246221"/>
          </a:xfrm>
          <a:prstGeom prst="rect">
            <a:avLst/>
          </a:prstGeom>
        </p:spPr>
        <p:txBody>
          <a:bodyPr>
            <a:spAutoFit/>
          </a:bodyPr>
          <a:lstStyle/>
          <a:p>
            <a:pPr algn="ctr"/>
            <a:r>
              <a:rPr lang="en-US" sz="1000" b="0" i="0" u="none" strike="noStrike" spc="300" dirty="0">
                <a:solidFill>
                  <a:schemeClr val="accent1">
                    <a:lumMod val="60000"/>
                    <a:lumOff val="40000"/>
                  </a:schemeClr>
                </a:solidFill>
                <a:effectLst/>
                <a:latin typeface="Calibri" panose="020F0502020204030204" pitchFamily="34" charset="0"/>
              </a:rPr>
              <a:t>NATIONELLT SYSTEM FÖR KUNSKAPSSTYRNING</a:t>
            </a:r>
          </a:p>
        </p:txBody>
      </p:sp>
    </p:spTree>
    <p:extLst>
      <p:ext uri="{BB962C8B-B14F-4D97-AF65-F5344CB8AC3E}">
        <p14:creationId xmlns:p14="http://schemas.microsoft.com/office/powerpoint/2010/main" val="425316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19" name="Rektangel 18">
            <a:extLst>
              <a:ext uri="{FF2B5EF4-FFF2-40B4-BE49-F238E27FC236}">
                <a16:creationId xmlns:a16="http://schemas.microsoft.com/office/drawing/2014/main" id="{DE71F4BA-49A5-FA4C-BCD8-FB37FD586FF7}"/>
              </a:ext>
            </a:extLst>
          </p:cNvPr>
          <p:cNvSpPr/>
          <p:nvPr userDrawn="1"/>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4079288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9" r:id="rId4"/>
    <p:sldLayoutId id="2147483660" r:id="rId5"/>
    <p:sldLayoutId id="2147483661" r:id="rId6"/>
    <p:sldLayoutId id="2147483662" r:id="rId7"/>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www.vardochinsats.s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gunilla.granholm@skane.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0C8BF5-65BE-604C-8396-27B07141B8C9}"/>
              </a:ext>
            </a:extLst>
          </p:cNvPr>
          <p:cNvPicPr>
            <a:picLocks noChangeAspect="1"/>
          </p:cNvPicPr>
          <p:nvPr/>
        </p:nvPicPr>
        <p:blipFill>
          <a:blip r:embed="rId3"/>
          <a:srcRect/>
          <a:stretch/>
        </p:blipFill>
        <p:spPr>
          <a:xfrm>
            <a:off x="-2" y="0"/>
            <a:ext cx="12192000" cy="6858000"/>
          </a:xfrm>
          <a:prstGeom prst="rect">
            <a:avLst/>
          </a:prstGeom>
        </p:spPr>
      </p:pic>
      <p:sp>
        <p:nvSpPr>
          <p:cNvPr id="4" name="Rubrik 1">
            <a:extLst>
              <a:ext uri="{FF2B5EF4-FFF2-40B4-BE49-F238E27FC236}">
                <a16:creationId xmlns:a16="http://schemas.microsoft.com/office/drawing/2014/main" id="{960AF76B-8846-6E44-B836-609838915BB6}"/>
              </a:ext>
            </a:extLst>
          </p:cNvPr>
          <p:cNvSpPr>
            <a:spLocks noGrp="1"/>
          </p:cNvSpPr>
          <p:nvPr>
            <p:ph type="ctrTitle"/>
          </p:nvPr>
        </p:nvSpPr>
        <p:spPr>
          <a:xfrm>
            <a:off x="2740115" y="488128"/>
            <a:ext cx="6711767" cy="2600187"/>
          </a:xfrm>
        </p:spPr>
        <p:txBody>
          <a:bodyPr anchor="t" anchorCtr="0">
            <a:noAutofit/>
          </a:bodyPr>
          <a:lstStyle/>
          <a:p>
            <a:pPr algn="ctr"/>
            <a:r>
              <a:rPr lang="sv-SE" sz="5400" dirty="0">
                <a:solidFill>
                  <a:schemeClr val="tx1">
                    <a:lumMod val="65000"/>
                    <a:lumOff val="35000"/>
                  </a:schemeClr>
                </a:solidFill>
              </a:rPr>
              <a:t>Vård- och insats-programmet för </a:t>
            </a:r>
            <a:r>
              <a:rPr lang="sv-SE" sz="5400" dirty="0" err="1">
                <a:solidFill>
                  <a:schemeClr val="tx1">
                    <a:lumMod val="65000"/>
                    <a:lumOff val="35000"/>
                  </a:schemeClr>
                </a:solidFill>
              </a:rPr>
              <a:t>adhd</a:t>
            </a:r>
            <a:endParaRPr lang="sv-SE" sz="5400" dirty="0">
              <a:solidFill>
                <a:schemeClr val="tx1">
                  <a:lumMod val="65000"/>
                  <a:lumOff val="35000"/>
                </a:schemeClr>
              </a:solidFill>
            </a:endParaRPr>
          </a:p>
        </p:txBody>
      </p:sp>
      <p:sp>
        <p:nvSpPr>
          <p:cNvPr id="5" name="textruta 10">
            <a:extLst>
              <a:ext uri="{FF2B5EF4-FFF2-40B4-BE49-F238E27FC236}">
                <a16:creationId xmlns:a16="http://schemas.microsoft.com/office/drawing/2014/main" id="{FB9C82FE-B1D5-1249-9EDB-EFF35B2F46A1}"/>
              </a:ext>
            </a:extLst>
          </p:cNvPr>
          <p:cNvSpPr txBox="1"/>
          <p:nvPr/>
        </p:nvSpPr>
        <p:spPr>
          <a:xfrm>
            <a:off x="2106645" y="2110958"/>
            <a:ext cx="7978708" cy="461665"/>
          </a:xfrm>
          <a:prstGeom prst="rect">
            <a:avLst/>
          </a:prstGeom>
          <a:noFill/>
        </p:spPr>
        <p:txBody>
          <a:bodyPr wrap="square" rtlCol="0">
            <a:spAutoFit/>
          </a:bodyPr>
          <a:lstStyle/>
          <a:p>
            <a:pPr algn="ctr"/>
            <a:r>
              <a:rPr lang="sv-SE" sz="2400" b="1" kern="1200" dirty="0">
                <a:solidFill>
                  <a:schemeClr val="accent1"/>
                </a:solidFill>
                <a:effectLst/>
                <a:latin typeface="+mn-lt"/>
                <a:ea typeface="+mn-ea"/>
                <a:cs typeface="+mn-cs"/>
              </a:rPr>
              <a:t>Nationellt system för kunskapsstyrning </a:t>
            </a:r>
          </a:p>
        </p:txBody>
      </p:sp>
    </p:spTree>
    <p:extLst>
      <p:ext uri="{BB962C8B-B14F-4D97-AF65-F5344CB8AC3E}">
        <p14:creationId xmlns:p14="http://schemas.microsoft.com/office/powerpoint/2010/main" val="20666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62D982-6A34-4AEA-9BAC-AC73BEC3EB34}"/>
              </a:ext>
            </a:extLst>
          </p:cNvPr>
          <p:cNvSpPr>
            <a:spLocks noGrp="1"/>
          </p:cNvSpPr>
          <p:nvPr>
            <p:ph type="title"/>
          </p:nvPr>
        </p:nvSpPr>
        <p:spPr>
          <a:xfrm>
            <a:off x="609600" y="274638"/>
            <a:ext cx="10972800" cy="1143000"/>
          </a:xfrm>
        </p:spPr>
        <p:txBody>
          <a:bodyPr anchor="ctr">
            <a:normAutofit/>
          </a:bodyPr>
          <a:lstStyle/>
          <a:p>
            <a:r>
              <a:rPr lang="sv-SE" dirty="0"/>
              <a:t>VIP samlar och tillgängliggör befintlig kunskap</a:t>
            </a:r>
          </a:p>
        </p:txBody>
      </p:sp>
      <p:graphicFrame>
        <p:nvGraphicFramePr>
          <p:cNvPr id="16" name="Text Placeholder 2">
            <a:extLst>
              <a:ext uri="{FF2B5EF4-FFF2-40B4-BE49-F238E27FC236}">
                <a16:creationId xmlns:a16="http://schemas.microsoft.com/office/drawing/2014/main" id="{6FE14529-63C0-4E5A-AB09-D905CCD4A4A7}"/>
              </a:ext>
            </a:extLst>
          </p:cNvPr>
          <p:cNvGraphicFramePr>
            <a:graphicFrameLocks noGrp="1"/>
          </p:cNvGraphicFramePr>
          <p:nvPr>
            <p:ph idx="1"/>
            <p:extLst>
              <p:ext uri="{D42A27DB-BD31-4B8C-83A1-F6EECF244321}">
                <p14:modId xmlns:p14="http://schemas.microsoft.com/office/powerpoint/2010/main" val="2678397512"/>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93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0C8BF5-65BE-604C-8396-27B07141B8C9}"/>
              </a:ext>
            </a:extLst>
          </p:cNvPr>
          <p:cNvPicPr>
            <a:picLocks noChangeAspect="1"/>
          </p:cNvPicPr>
          <p:nvPr/>
        </p:nvPicPr>
        <p:blipFill>
          <a:blip r:embed="rId3"/>
          <a:srcRect/>
          <a:stretch/>
        </p:blipFill>
        <p:spPr>
          <a:xfrm>
            <a:off x="-2" y="0"/>
            <a:ext cx="12192000" cy="6858000"/>
          </a:xfrm>
          <a:prstGeom prst="rect">
            <a:avLst/>
          </a:prstGeom>
        </p:spPr>
      </p:pic>
      <p:sp>
        <p:nvSpPr>
          <p:cNvPr id="4" name="Rubrik 1">
            <a:extLst>
              <a:ext uri="{FF2B5EF4-FFF2-40B4-BE49-F238E27FC236}">
                <a16:creationId xmlns:a16="http://schemas.microsoft.com/office/drawing/2014/main" id="{960AF76B-8846-6E44-B836-609838915BB6}"/>
              </a:ext>
            </a:extLst>
          </p:cNvPr>
          <p:cNvSpPr>
            <a:spLocks noGrp="1"/>
          </p:cNvSpPr>
          <p:nvPr>
            <p:ph type="ctrTitle"/>
          </p:nvPr>
        </p:nvSpPr>
        <p:spPr/>
        <p:txBody>
          <a:bodyPr anchor="t" anchorCtr="0">
            <a:noAutofit/>
          </a:bodyPr>
          <a:lstStyle/>
          <a:p>
            <a:r>
              <a:rPr lang="sv-SE" dirty="0"/>
              <a:t>Insatser utgår från individens behov</a:t>
            </a:r>
          </a:p>
        </p:txBody>
      </p:sp>
      <p:sp>
        <p:nvSpPr>
          <p:cNvPr id="10" name="Platshållare för text 9">
            <a:extLst>
              <a:ext uri="{FF2B5EF4-FFF2-40B4-BE49-F238E27FC236}">
                <a16:creationId xmlns:a16="http://schemas.microsoft.com/office/drawing/2014/main" id="{C3CE0BCB-F713-464C-A09E-25977A7A3387}"/>
              </a:ext>
            </a:extLst>
          </p:cNvPr>
          <p:cNvSpPr>
            <a:spLocks noGrp="1"/>
          </p:cNvSpPr>
          <p:nvPr>
            <p:ph type="body" sz="quarter" idx="10"/>
          </p:nvPr>
        </p:nvSpPr>
        <p:spPr>
          <a:xfrm>
            <a:off x="989012" y="1422400"/>
            <a:ext cx="10213975" cy="4186238"/>
          </a:xfrm>
        </p:spPr>
        <p:txBody>
          <a:bodyPr numCol="1"/>
          <a:lstStyle/>
          <a:p>
            <a:pPr marL="342900" indent="-342900">
              <a:buFont typeface="Arial" panose="020B0604020202020204" pitchFamily="34" charset="0"/>
              <a:buChar char="•"/>
            </a:pPr>
            <a:r>
              <a:rPr lang="sv-SE" dirty="0">
                <a:solidFill>
                  <a:schemeClr val="tx1">
                    <a:lumMod val="75000"/>
                    <a:lumOff val="25000"/>
                  </a:schemeClr>
                </a:solidFill>
              </a:rPr>
              <a:t>Heterogent tillstånd – behoven varierar stort mellan individer.</a:t>
            </a:r>
          </a:p>
          <a:p>
            <a:pPr marL="342900" indent="-342900">
              <a:buFont typeface="Arial" panose="020B0604020202020204" pitchFamily="34" charset="0"/>
              <a:buChar char="•"/>
            </a:pPr>
            <a:r>
              <a:rPr lang="sv-SE" dirty="0">
                <a:solidFill>
                  <a:schemeClr val="tx1">
                    <a:lumMod val="75000"/>
                    <a:lumOff val="25000"/>
                  </a:schemeClr>
                </a:solidFill>
              </a:rPr>
              <a:t>Varaktigt tillstånd – behoven varierar för samma individ över tid.</a:t>
            </a:r>
          </a:p>
          <a:p>
            <a:pPr marL="342900" indent="-342900">
              <a:buFont typeface="Arial" panose="020B0604020202020204" pitchFamily="34" charset="0"/>
              <a:buChar char="•"/>
            </a:pPr>
            <a:r>
              <a:rPr lang="sv-SE" dirty="0">
                <a:solidFill>
                  <a:schemeClr val="tx1">
                    <a:lumMod val="75000"/>
                    <a:lumOff val="25000"/>
                  </a:schemeClr>
                </a:solidFill>
              </a:rPr>
              <a:t>Ökar risken för en rad negativa utfall – med rätt stöd är prognosen god.</a:t>
            </a:r>
          </a:p>
          <a:p>
            <a:endParaRPr lang="sv-SE" dirty="0"/>
          </a:p>
        </p:txBody>
      </p:sp>
    </p:spTree>
    <p:extLst>
      <p:ext uri="{BB962C8B-B14F-4D97-AF65-F5344CB8AC3E}">
        <p14:creationId xmlns:p14="http://schemas.microsoft.com/office/powerpoint/2010/main" val="6321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F773848C-1656-4B5A-A504-99D60DB04F64">
            <a:extLst>
              <a:ext uri="{FF2B5EF4-FFF2-40B4-BE49-F238E27FC236}">
                <a16:creationId xmlns:a16="http://schemas.microsoft.com/office/drawing/2014/main" id="{F8FA1146-25BF-47EB-98E4-1D78203C84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9562" y="68263"/>
            <a:ext cx="6492875" cy="64928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7F20A083-28D1-4666-9A9C-D1DA8819DF71">
            <a:extLst>
              <a:ext uri="{FF2B5EF4-FFF2-40B4-BE49-F238E27FC236}">
                <a16:creationId xmlns:a16="http://schemas.microsoft.com/office/drawing/2014/main" id="{E167F3F6-A025-4480-A232-51963DDC47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745"/>
          <a:stretch/>
        </p:blipFill>
        <p:spPr bwMode="auto">
          <a:xfrm>
            <a:off x="9342437" y="4614040"/>
            <a:ext cx="1881594" cy="175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F0DCC945-D015-43CA-BF56-02BD1E5A1448}"/>
              </a:ext>
            </a:extLst>
          </p:cNvPr>
          <p:cNvSpPr>
            <a:spLocks noGrp="1"/>
          </p:cNvSpPr>
          <p:nvPr>
            <p:ph type="ctrTitle"/>
          </p:nvPr>
        </p:nvSpPr>
        <p:spPr>
          <a:xfrm>
            <a:off x="188790" y="778765"/>
            <a:ext cx="4127500" cy="805559"/>
          </a:xfrm>
        </p:spPr>
        <p:txBody>
          <a:bodyPr/>
          <a:lstStyle/>
          <a:p>
            <a:r>
              <a:rPr lang="en-US" sz="3600" dirty="0" err="1"/>
              <a:t>Stegvisa</a:t>
            </a:r>
            <a:r>
              <a:rPr lang="en-US" sz="3600" dirty="0"/>
              <a:t> </a:t>
            </a:r>
            <a:r>
              <a:rPr lang="en-US" sz="3600" dirty="0" err="1"/>
              <a:t>insatser</a:t>
            </a:r>
            <a:endParaRPr lang="en-US" sz="3600" dirty="0"/>
          </a:p>
        </p:txBody>
      </p:sp>
    </p:spTree>
    <p:extLst>
      <p:ext uri="{BB962C8B-B14F-4D97-AF65-F5344CB8AC3E}">
        <p14:creationId xmlns:p14="http://schemas.microsoft.com/office/powerpoint/2010/main" val="368075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3573202B-93F9-430C-92C7-0708A7FCAFEF}"/>
              </a:ext>
            </a:extLst>
          </p:cNvPr>
          <p:cNvSpPr>
            <a:spLocks noGrp="1"/>
          </p:cNvSpPr>
          <p:nvPr>
            <p:ph type="ctrTitle"/>
          </p:nvPr>
        </p:nvSpPr>
        <p:spPr>
          <a:xfrm>
            <a:off x="5829302" y="743841"/>
            <a:ext cx="4127500" cy="805559"/>
          </a:xfrm>
        </p:spPr>
        <p:txBody>
          <a:bodyPr/>
          <a:lstStyle/>
          <a:p>
            <a:r>
              <a:rPr lang="en-US" dirty="0" err="1"/>
              <a:t>Främjande</a:t>
            </a:r>
            <a:r>
              <a:rPr lang="en-US" dirty="0"/>
              <a:t> </a:t>
            </a:r>
            <a:r>
              <a:rPr lang="en-US" dirty="0" err="1"/>
              <a:t>och</a:t>
            </a:r>
            <a:r>
              <a:rPr lang="en-US" dirty="0"/>
              <a:t> </a:t>
            </a:r>
            <a:r>
              <a:rPr lang="en-US" dirty="0" err="1"/>
              <a:t>förebyggande</a:t>
            </a:r>
            <a:r>
              <a:rPr lang="en-US" dirty="0"/>
              <a:t> </a:t>
            </a:r>
            <a:r>
              <a:rPr lang="en-US" dirty="0" err="1"/>
              <a:t>insatser</a:t>
            </a:r>
            <a:endParaRPr lang="en-US" dirty="0"/>
          </a:p>
        </p:txBody>
      </p:sp>
      <p:sp>
        <p:nvSpPr>
          <p:cNvPr id="137" name="Text Placeholder 2">
            <a:extLst>
              <a:ext uri="{FF2B5EF4-FFF2-40B4-BE49-F238E27FC236}">
                <a16:creationId xmlns:a16="http://schemas.microsoft.com/office/drawing/2014/main" id="{404D1074-540E-4B4A-A036-84BC07C0822C}"/>
              </a:ext>
            </a:extLst>
          </p:cNvPr>
          <p:cNvSpPr>
            <a:spLocks noGrp="1"/>
          </p:cNvSpPr>
          <p:nvPr>
            <p:ph type="body" sz="quarter" idx="10"/>
          </p:nvPr>
        </p:nvSpPr>
        <p:spPr>
          <a:xfrm>
            <a:off x="5829301" y="1727200"/>
            <a:ext cx="4818645" cy="4186238"/>
          </a:xfrm>
        </p:spPr>
        <p:txBody>
          <a:bodyPr/>
          <a:lstStyle/>
          <a:p>
            <a:pPr marL="0" indent="0">
              <a:buNone/>
            </a:pPr>
            <a:r>
              <a:rPr lang="en-US" dirty="0" err="1"/>
              <a:t>Gynnar</a:t>
            </a:r>
            <a:r>
              <a:rPr lang="en-US" dirty="0"/>
              <a:t> </a:t>
            </a:r>
            <a:r>
              <a:rPr lang="en-US" dirty="0" err="1"/>
              <a:t>alla</a:t>
            </a:r>
            <a:r>
              <a:rPr lang="en-US" dirty="0"/>
              <a:t> </a:t>
            </a:r>
            <a:r>
              <a:rPr lang="en-US" dirty="0" err="1"/>
              <a:t>oavsett</a:t>
            </a:r>
            <a:r>
              <a:rPr lang="en-US" dirty="0"/>
              <a:t> </a:t>
            </a:r>
            <a:r>
              <a:rPr lang="en-US" dirty="0" err="1"/>
              <a:t>svårighetsgrad</a:t>
            </a:r>
            <a:r>
              <a:rPr lang="en-US" dirty="0"/>
              <a:t> </a:t>
            </a:r>
            <a:r>
              <a:rPr lang="en-US" dirty="0" err="1"/>
              <a:t>och</a:t>
            </a:r>
            <a:r>
              <a:rPr lang="en-US" dirty="0"/>
              <a:t> </a:t>
            </a:r>
            <a:r>
              <a:rPr lang="en-US" dirty="0" err="1"/>
              <a:t>minskar</a:t>
            </a:r>
            <a:r>
              <a:rPr lang="en-US" dirty="0"/>
              <a:t> </a:t>
            </a:r>
            <a:r>
              <a:rPr lang="en-US" dirty="0" err="1"/>
              <a:t>negativa</a:t>
            </a:r>
            <a:r>
              <a:rPr lang="en-US" dirty="0"/>
              <a:t> </a:t>
            </a:r>
            <a:r>
              <a:rPr lang="en-US" dirty="0" err="1"/>
              <a:t>konsekvenser</a:t>
            </a:r>
            <a:r>
              <a:rPr lang="en-US" dirty="0"/>
              <a:t> av </a:t>
            </a:r>
            <a:r>
              <a:rPr lang="en-US" dirty="0" err="1"/>
              <a:t>adhd</a:t>
            </a:r>
            <a:r>
              <a:rPr lang="en-US" dirty="0"/>
              <a:t>. </a:t>
            </a:r>
          </a:p>
          <a:p>
            <a:pPr marL="0" indent="0">
              <a:buNone/>
            </a:pPr>
            <a:r>
              <a:rPr lang="en-US" dirty="0" err="1"/>
              <a:t>Bemötande</a:t>
            </a:r>
            <a:r>
              <a:rPr lang="en-US" dirty="0"/>
              <a:t> </a:t>
            </a:r>
            <a:r>
              <a:rPr lang="en-US" dirty="0" err="1"/>
              <a:t>och</a:t>
            </a:r>
            <a:r>
              <a:rPr lang="en-US" dirty="0"/>
              <a:t> </a:t>
            </a:r>
            <a:r>
              <a:rPr lang="en-US" dirty="0" err="1"/>
              <a:t>kommunikation</a:t>
            </a:r>
            <a:r>
              <a:rPr lang="en-US" dirty="0"/>
              <a:t>, </a:t>
            </a:r>
            <a:r>
              <a:rPr lang="en-US" dirty="0" err="1"/>
              <a:t>tillgängliggörande</a:t>
            </a:r>
            <a:r>
              <a:rPr lang="en-US" dirty="0"/>
              <a:t> av </a:t>
            </a:r>
            <a:r>
              <a:rPr lang="en-US" dirty="0" err="1"/>
              <a:t>miljön</a:t>
            </a:r>
            <a:r>
              <a:rPr lang="en-US" dirty="0"/>
              <a:t> </a:t>
            </a:r>
            <a:r>
              <a:rPr lang="en-US" dirty="0" err="1"/>
              <a:t>i</a:t>
            </a:r>
            <a:r>
              <a:rPr lang="en-US" dirty="0"/>
              <a:t> </a:t>
            </a:r>
            <a:r>
              <a:rPr lang="en-US" dirty="0" err="1"/>
              <a:t>förskola</a:t>
            </a:r>
            <a:r>
              <a:rPr lang="en-US" dirty="0"/>
              <a:t>, </a:t>
            </a:r>
            <a:r>
              <a:rPr lang="en-US" dirty="0" err="1"/>
              <a:t>skola</a:t>
            </a:r>
            <a:r>
              <a:rPr lang="en-US" dirty="0"/>
              <a:t> </a:t>
            </a:r>
            <a:r>
              <a:rPr lang="en-US" dirty="0" err="1"/>
              <a:t>och</a:t>
            </a:r>
            <a:r>
              <a:rPr lang="en-US" dirty="0"/>
              <a:t> </a:t>
            </a:r>
            <a:r>
              <a:rPr lang="en-US" dirty="0" err="1"/>
              <a:t>arbetsliv</a:t>
            </a:r>
            <a:r>
              <a:rPr lang="en-US" dirty="0"/>
              <a:t>.</a:t>
            </a:r>
          </a:p>
          <a:p>
            <a:pPr marL="0" indent="0">
              <a:buNone/>
            </a:pPr>
            <a:endParaRPr lang="en-US" dirty="0"/>
          </a:p>
        </p:txBody>
      </p:sp>
      <p:pic>
        <p:nvPicPr>
          <p:cNvPr id="1026" name="2FA4AF7F-48F8-4FB2-A0AC-2E4C28254CFB">
            <a:extLst>
              <a:ext uri="{FF2B5EF4-FFF2-40B4-BE49-F238E27FC236}">
                <a16:creationId xmlns:a16="http://schemas.microsoft.com/office/drawing/2014/main" id="{709E98F9-47D8-4F21-AA47-58A91F394C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86042"/>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F20A083-28D1-4666-9A9C-D1DA8819DF71">
            <a:extLst>
              <a:ext uri="{FF2B5EF4-FFF2-40B4-BE49-F238E27FC236}">
                <a16:creationId xmlns:a16="http://schemas.microsoft.com/office/drawing/2014/main" id="{71708D30-A675-49D2-989C-48E2577EB5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30"/>
          <a:stretch/>
        </p:blipFill>
        <p:spPr bwMode="auto">
          <a:xfrm>
            <a:off x="4507604" y="4966284"/>
            <a:ext cx="1323452" cy="13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14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4639A159-B9F1-4CD7-A86C-8C80BA8AFB2F}"/>
              </a:ext>
            </a:extLst>
          </p:cNvPr>
          <p:cNvSpPr>
            <a:spLocks noGrp="1"/>
          </p:cNvSpPr>
          <p:nvPr>
            <p:ph type="ctrTitle"/>
          </p:nvPr>
        </p:nvSpPr>
        <p:spPr>
          <a:xfrm>
            <a:off x="5829302" y="743841"/>
            <a:ext cx="4127500" cy="805559"/>
          </a:xfrm>
        </p:spPr>
        <p:txBody>
          <a:bodyPr/>
          <a:lstStyle/>
          <a:p>
            <a:r>
              <a:rPr lang="en-US" dirty="0" err="1"/>
              <a:t>Tidiga</a:t>
            </a:r>
            <a:r>
              <a:rPr lang="en-US" dirty="0"/>
              <a:t> </a:t>
            </a:r>
            <a:r>
              <a:rPr lang="en-US" dirty="0" err="1"/>
              <a:t>insatser</a:t>
            </a:r>
            <a:endParaRPr lang="en-US" dirty="0"/>
          </a:p>
        </p:txBody>
      </p:sp>
      <p:sp>
        <p:nvSpPr>
          <p:cNvPr id="137" name="Text Placeholder 2">
            <a:extLst>
              <a:ext uri="{FF2B5EF4-FFF2-40B4-BE49-F238E27FC236}">
                <a16:creationId xmlns:a16="http://schemas.microsoft.com/office/drawing/2014/main" id="{8FB8B5DF-CC79-4EAA-8020-74E461B73DC8}"/>
              </a:ext>
            </a:extLst>
          </p:cNvPr>
          <p:cNvSpPr>
            <a:spLocks noGrp="1"/>
          </p:cNvSpPr>
          <p:nvPr>
            <p:ph type="body" sz="quarter" idx="10"/>
          </p:nvPr>
        </p:nvSpPr>
        <p:spPr>
          <a:xfrm>
            <a:off x="5829301" y="1727200"/>
            <a:ext cx="4954313" cy="4186238"/>
          </a:xfrm>
        </p:spPr>
        <p:txBody>
          <a:bodyPr>
            <a:normAutofit/>
          </a:bodyPr>
          <a:lstStyle/>
          <a:p>
            <a:pPr marL="0" indent="0">
              <a:buNone/>
            </a:pPr>
            <a:r>
              <a:rPr lang="en-US" dirty="0" err="1"/>
              <a:t>Tidig</a:t>
            </a:r>
            <a:r>
              <a:rPr lang="en-US" dirty="0"/>
              <a:t> </a:t>
            </a:r>
            <a:r>
              <a:rPr lang="en-US" dirty="0" err="1"/>
              <a:t>upptäckt</a:t>
            </a:r>
            <a:r>
              <a:rPr lang="en-US" dirty="0"/>
              <a:t> </a:t>
            </a:r>
            <a:r>
              <a:rPr lang="en-US" dirty="0" err="1"/>
              <a:t>och</a:t>
            </a:r>
            <a:r>
              <a:rPr lang="en-US" dirty="0"/>
              <a:t> </a:t>
            </a:r>
            <a:r>
              <a:rPr lang="en-US" dirty="0" err="1"/>
              <a:t>tidiga</a:t>
            </a:r>
            <a:r>
              <a:rPr lang="en-US" dirty="0"/>
              <a:t> </a:t>
            </a:r>
            <a:r>
              <a:rPr lang="en-US" dirty="0" err="1"/>
              <a:t>stödinsatser</a:t>
            </a:r>
            <a:r>
              <a:rPr lang="en-US" dirty="0"/>
              <a:t>, </a:t>
            </a:r>
            <a:r>
              <a:rPr lang="en-US" dirty="0" err="1"/>
              <a:t>tex</a:t>
            </a:r>
            <a:r>
              <a:rPr lang="en-US" dirty="0"/>
              <a:t> </a:t>
            </a:r>
            <a:r>
              <a:rPr lang="en-US" dirty="0" err="1"/>
              <a:t>i</a:t>
            </a:r>
            <a:r>
              <a:rPr lang="en-US" dirty="0"/>
              <a:t> </a:t>
            </a:r>
            <a:r>
              <a:rPr lang="en-US" dirty="0" err="1"/>
              <a:t>förskolan</a:t>
            </a:r>
            <a:r>
              <a:rPr lang="en-US" dirty="0"/>
              <a:t>, </a:t>
            </a:r>
            <a:r>
              <a:rPr lang="en-US" dirty="0" err="1"/>
              <a:t>skolan</a:t>
            </a:r>
            <a:r>
              <a:rPr lang="en-US" dirty="0"/>
              <a:t>, via </a:t>
            </a:r>
            <a:r>
              <a:rPr lang="en-US" dirty="0" err="1"/>
              <a:t>ungdomsmottagningen</a:t>
            </a:r>
            <a:r>
              <a:rPr lang="en-US" dirty="0"/>
              <a:t>, </a:t>
            </a:r>
            <a:r>
              <a:rPr lang="en-US" dirty="0" err="1"/>
              <a:t>primärvården</a:t>
            </a:r>
            <a:r>
              <a:rPr lang="en-US" dirty="0"/>
              <a:t> </a:t>
            </a:r>
            <a:r>
              <a:rPr lang="en-US" dirty="0" err="1"/>
              <a:t>eller</a:t>
            </a:r>
            <a:r>
              <a:rPr lang="en-US" dirty="0"/>
              <a:t> </a:t>
            </a:r>
            <a:r>
              <a:rPr lang="en-US" dirty="0" err="1"/>
              <a:t>första</a:t>
            </a:r>
            <a:r>
              <a:rPr lang="en-US" dirty="0"/>
              <a:t> </a:t>
            </a:r>
            <a:r>
              <a:rPr lang="en-US" dirty="0" err="1"/>
              <a:t>linjen</a:t>
            </a:r>
            <a:r>
              <a:rPr lang="en-US" dirty="0"/>
              <a:t>, </a:t>
            </a:r>
            <a:r>
              <a:rPr lang="en-US" dirty="0" err="1"/>
              <a:t>studenthälsan</a:t>
            </a:r>
            <a:r>
              <a:rPr lang="en-US" dirty="0"/>
              <a:t> </a:t>
            </a:r>
            <a:r>
              <a:rPr lang="en-US" dirty="0" err="1"/>
              <a:t>eller</a:t>
            </a:r>
            <a:r>
              <a:rPr lang="en-US" dirty="0"/>
              <a:t> </a:t>
            </a:r>
            <a:r>
              <a:rPr lang="en-US" dirty="0" err="1"/>
              <a:t>företagshälsovården</a:t>
            </a:r>
            <a:r>
              <a:rPr lang="en-US" dirty="0"/>
              <a:t>. </a:t>
            </a:r>
          </a:p>
          <a:p>
            <a:pPr marL="0" indent="0">
              <a:buNone/>
            </a:pPr>
            <a:r>
              <a:rPr lang="en-US" dirty="0"/>
              <a:t>Kan </a:t>
            </a:r>
            <a:r>
              <a:rPr lang="en-US" dirty="0" err="1"/>
              <a:t>vara</a:t>
            </a:r>
            <a:r>
              <a:rPr lang="en-US" dirty="0"/>
              <a:t> </a:t>
            </a:r>
            <a:r>
              <a:rPr lang="en-US" dirty="0" err="1"/>
              <a:t>tillräckligt</a:t>
            </a:r>
            <a:r>
              <a:rPr lang="en-US" dirty="0"/>
              <a:t> </a:t>
            </a:r>
            <a:r>
              <a:rPr lang="en-US" dirty="0" err="1"/>
              <a:t>för</a:t>
            </a:r>
            <a:r>
              <a:rPr lang="en-US" dirty="0"/>
              <a:t> </a:t>
            </a:r>
            <a:r>
              <a:rPr lang="en-US" dirty="0" err="1"/>
              <a:t>vissa</a:t>
            </a:r>
            <a:r>
              <a:rPr lang="en-US" dirty="0"/>
              <a:t> </a:t>
            </a:r>
            <a:r>
              <a:rPr lang="en-US" dirty="0" err="1"/>
              <a:t>och</a:t>
            </a:r>
            <a:r>
              <a:rPr lang="en-US" dirty="0"/>
              <a:t> </a:t>
            </a:r>
            <a:r>
              <a:rPr lang="en-US" dirty="0" err="1"/>
              <a:t>ges</a:t>
            </a:r>
            <a:r>
              <a:rPr lang="en-US" dirty="0"/>
              <a:t> i </a:t>
            </a:r>
            <a:r>
              <a:rPr lang="en-US" dirty="0" err="1"/>
              <a:t>väntan</a:t>
            </a:r>
            <a:r>
              <a:rPr lang="en-US" dirty="0"/>
              <a:t> </a:t>
            </a:r>
            <a:r>
              <a:rPr lang="en-US" dirty="0" err="1"/>
              <a:t>på</a:t>
            </a:r>
            <a:r>
              <a:rPr lang="en-US" dirty="0"/>
              <a:t> </a:t>
            </a:r>
            <a:r>
              <a:rPr lang="en-US" dirty="0" err="1"/>
              <a:t>ytterligare</a:t>
            </a:r>
            <a:r>
              <a:rPr lang="en-US" dirty="0"/>
              <a:t> </a:t>
            </a:r>
            <a:r>
              <a:rPr lang="en-US" dirty="0" err="1"/>
              <a:t>stöd</a:t>
            </a:r>
            <a:r>
              <a:rPr lang="en-US" dirty="0"/>
              <a:t> till de </a:t>
            </a:r>
            <a:r>
              <a:rPr lang="en-US" dirty="0" err="1"/>
              <a:t>som</a:t>
            </a:r>
            <a:r>
              <a:rPr lang="en-US" dirty="0"/>
              <a:t> </a:t>
            </a:r>
            <a:r>
              <a:rPr lang="en-US" dirty="0" err="1"/>
              <a:t>behöver</a:t>
            </a:r>
            <a:r>
              <a:rPr lang="en-US" dirty="0"/>
              <a:t> mer. </a:t>
            </a:r>
          </a:p>
        </p:txBody>
      </p:sp>
      <p:pic>
        <p:nvPicPr>
          <p:cNvPr id="2050" name="E2CC92A4-F21C-40ED-8378-E718B0F965D7">
            <a:extLst>
              <a:ext uri="{FF2B5EF4-FFF2-40B4-BE49-F238E27FC236}">
                <a16:creationId xmlns:a16="http://schemas.microsoft.com/office/drawing/2014/main" id="{650AE0A7-1677-4466-8863-7210E38EE8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9144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F20A083-28D1-4666-9A9C-D1DA8819DF71">
            <a:extLst>
              <a:ext uri="{FF2B5EF4-FFF2-40B4-BE49-F238E27FC236}">
                <a16:creationId xmlns:a16="http://schemas.microsoft.com/office/drawing/2014/main" id="{186B8C38-AB69-415F-ACFC-9B3809414F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443"/>
          <a:stretch/>
        </p:blipFill>
        <p:spPr bwMode="auto">
          <a:xfrm>
            <a:off x="4507604" y="5016617"/>
            <a:ext cx="1320724" cy="126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42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E42BD505-4A00-4973-856F-113A6AC083A2}"/>
              </a:ext>
            </a:extLst>
          </p:cNvPr>
          <p:cNvSpPr>
            <a:spLocks noGrp="1"/>
          </p:cNvSpPr>
          <p:nvPr>
            <p:ph type="ctrTitle"/>
          </p:nvPr>
        </p:nvSpPr>
        <p:spPr>
          <a:xfrm>
            <a:off x="5829302" y="743841"/>
            <a:ext cx="4127500" cy="805559"/>
          </a:xfrm>
        </p:spPr>
        <p:txBody>
          <a:bodyPr/>
          <a:lstStyle/>
          <a:p>
            <a:r>
              <a:rPr lang="en-US" dirty="0" err="1"/>
              <a:t>Riktade</a:t>
            </a:r>
            <a:r>
              <a:rPr lang="en-US" dirty="0"/>
              <a:t> </a:t>
            </a:r>
            <a:r>
              <a:rPr lang="en-US" dirty="0" err="1"/>
              <a:t>och</a:t>
            </a:r>
            <a:r>
              <a:rPr lang="en-US"/>
              <a:t> specialiserade</a:t>
            </a:r>
            <a:r>
              <a:rPr lang="en-US" dirty="0"/>
              <a:t> </a:t>
            </a:r>
            <a:r>
              <a:rPr lang="en-US" dirty="0" err="1"/>
              <a:t>insatser</a:t>
            </a:r>
            <a:endParaRPr lang="en-US" dirty="0"/>
          </a:p>
        </p:txBody>
      </p:sp>
      <p:sp>
        <p:nvSpPr>
          <p:cNvPr id="73" name="Text Placeholder 2">
            <a:extLst>
              <a:ext uri="{FF2B5EF4-FFF2-40B4-BE49-F238E27FC236}">
                <a16:creationId xmlns:a16="http://schemas.microsoft.com/office/drawing/2014/main" id="{AFB28431-734E-4D1F-8A52-B2CB89C4F3CC}"/>
              </a:ext>
            </a:extLst>
          </p:cNvPr>
          <p:cNvSpPr>
            <a:spLocks noGrp="1"/>
          </p:cNvSpPr>
          <p:nvPr>
            <p:ph type="body" sz="quarter" idx="10"/>
          </p:nvPr>
        </p:nvSpPr>
        <p:spPr>
          <a:xfrm>
            <a:off x="5829301" y="1727200"/>
            <a:ext cx="4602077" cy="4186238"/>
          </a:xfrm>
        </p:spPr>
        <p:txBody>
          <a:bodyPr/>
          <a:lstStyle/>
          <a:p>
            <a:pPr marL="0" indent="0">
              <a:buNone/>
            </a:pPr>
            <a:r>
              <a:rPr lang="en-US" dirty="0" err="1"/>
              <a:t>Diagnostisk</a:t>
            </a:r>
            <a:r>
              <a:rPr lang="en-US" dirty="0"/>
              <a:t> </a:t>
            </a:r>
            <a:r>
              <a:rPr lang="en-US" dirty="0" err="1"/>
              <a:t>utredning</a:t>
            </a:r>
            <a:r>
              <a:rPr lang="en-US" dirty="0"/>
              <a:t>, </a:t>
            </a:r>
            <a:r>
              <a:rPr lang="en-US" dirty="0" err="1"/>
              <a:t>diagnosspecifik</a:t>
            </a:r>
            <a:r>
              <a:rPr lang="en-US" dirty="0"/>
              <a:t> </a:t>
            </a:r>
            <a:r>
              <a:rPr lang="en-US" dirty="0" err="1"/>
              <a:t>behandling</a:t>
            </a:r>
            <a:r>
              <a:rPr lang="en-US" dirty="0"/>
              <a:t>, </a:t>
            </a:r>
            <a:r>
              <a:rPr lang="en-US" dirty="0" err="1"/>
              <a:t>systematisk</a:t>
            </a:r>
            <a:r>
              <a:rPr lang="en-US" dirty="0"/>
              <a:t> </a:t>
            </a:r>
            <a:r>
              <a:rPr lang="en-US" dirty="0" err="1"/>
              <a:t>uppföljning</a:t>
            </a:r>
            <a:r>
              <a:rPr lang="en-US" dirty="0"/>
              <a:t> </a:t>
            </a:r>
            <a:r>
              <a:rPr lang="en-US" dirty="0" err="1"/>
              <a:t>och</a:t>
            </a:r>
            <a:r>
              <a:rPr lang="en-US" dirty="0"/>
              <a:t> </a:t>
            </a:r>
            <a:r>
              <a:rPr lang="en-US" dirty="0" err="1"/>
              <a:t>samverkan</a:t>
            </a:r>
            <a:r>
              <a:rPr lang="en-US" dirty="0"/>
              <a:t>. </a:t>
            </a:r>
            <a:r>
              <a:rPr lang="en-US" dirty="0" err="1"/>
              <a:t>Stöd</a:t>
            </a:r>
            <a:r>
              <a:rPr lang="en-US" dirty="0"/>
              <a:t> </a:t>
            </a:r>
            <a:r>
              <a:rPr lang="en-US" dirty="0" err="1"/>
              <a:t>och</a:t>
            </a:r>
            <a:r>
              <a:rPr lang="en-US" dirty="0"/>
              <a:t> </a:t>
            </a:r>
            <a:r>
              <a:rPr lang="en-US" dirty="0" err="1"/>
              <a:t>anpassning</a:t>
            </a:r>
            <a:r>
              <a:rPr lang="en-US" dirty="0"/>
              <a:t> </a:t>
            </a:r>
            <a:r>
              <a:rPr lang="en-US" dirty="0" err="1"/>
              <a:t>i</a:t>
            </a:r>
            <a:r>
              <a:rPr lang="en-US" dirty="0"/>
              <a:t> </a:t>
            </a:r>
            <a:r>
              <a:rPr lang="en-US" dirty="0" err="1"/>
              <a:t>hemmet</a:t>
            </a:r>
            <a:r>
              <a:rPr lang="en-US" dirty="0"/>
              <a:t>, i </a:t>
            </a:r>
            <a:r>
              <a:rPr lang="en-US" dirty="0" err="1"/>
              <a:t>förskolan</a:t>
            </a:r>
            <a:r>
              <a:rPr lang="en-US" dirty="0"/>
              <a:t>, </a:t>
            </a:r>
            <a:r>
              <a:rPr lang="en-US" dirty="0" err="1"/>
              <a:t>skolan</a:t>
            </a:r>
            <a:r>
              <a:rPr lang="en-US" dirty="0"/>
              <a:t> </a:t>
            </a:r>
            <a:r>
              <a:rPr lang="en-US" dirty="0" err="1"/>
              <a:t>och</a:t>
            </a:r>
            <a:r>
              <a:rPr lang="en-US" dirty="0"/>
              <a:t> </a:t>
            </a:r>
            <a:r>
              <a:rPr lang="en-US" dirty="0" err="1"/>
              <a:t>på</a:t>
            </a:r>
            <a:r>
              <a:rPr lang="en-US" dirty="0"/>
              <a:t> </a:t>
            </a:r>
            <a:r>
              <a:rPr lang="en-US" dirty="0" err="1"/>
              <a:t>arbetet</a:t>
            </a:r>
            <a:r>
              <a:rPr lang="en-US" dirty="0"/>
              <a:t>. </a:t>
            </a:r>
          </a:p>
          <a:p>
            <a:pPr marL="0" indent="0">
              <a:buNone/>
            </a:pPr>
            <a:r>
              <a:rPr lang="en-US" dirty="0" err="1"/>
              <a:t>Närstående</a:t>
            </a:r>
            <a:r>
              <a:rPr lang="en-US" dirty="0"/>
              <a:t> </a:t>
            </a:r>
            <a:r>
              <a:rPr lang="en-US" dirty="0" err="1"/>
              <a:t>som</a:t>
            </a:r>
            <a:r>
              <a:rPr lang="en-US" dirty="0"/>
              <a:t> </a:t>
            </a:r>
            <a:r>
              <a:rPr lang="en-US" dirty="0" err="1"/>
              <a:t>resurs</a:t>
            </a:r>
            <a:r>
              <a:rPr lang="en-US" dirty="0"/>
              <a:t> </a:t>
            </a:r>
            <a:r>
              <a:rPr lang="en-US" dirty="0" err="1"/>
              <a:t>och</a:t>
            </a:r>
            <a:r>
              <a:rPr lang="en-US" dirty="0"/>
              <a:t> </a:t>
            </a:r>
            <a:r>
              <a:rPr lang="en-US" dirty="0" err="1"/>
              <a:t>stöd</a:t>
            </a:r>
            <a:r>
              <a:rPr lang="en-US" dirty="0"/>
              <a:t> till </a:t>
            </a:r>
            <a:r>
              <a:rPr lang="en-US" dirty="0" err="1"/>
              <a:t>närstående</a:t>
            </a:r>
            <a:r>
              <a:rPr lang="en-US" dirty="0"/>
              <a:t>.  </a:t>
            </a:r>
          </a:p>
        </p:txBody>
      </p:sp>
      <p:pic>
        <p:nvPicPr>
          <p:cNvPr id="3074" name="6545F9C9-1412-4F1A-897C-7FF4D370EF61">
            <a:extLst>
              <a:ext uri="{FF2B5EF4-FFF2-40B4-BE49-F238E27FC236}">
                <a16:creationId xmlns:a16="http://schemas.microsoft.com/office/drawing/2014/main" id="{8A7A458D-B9C4-4F55-92E3-033AF65A9D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86042"/>
            <a:ext cx="5257800" cy="525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7F20A083-28D1-4666-9A9C-D1DA8819DF71">
            <a:extLst>
              <a:ext uri="{FF2B5EF4-FFF2-40B4-BE49-F238E27FC236}">
                <a16:creationId xmlns:a16="http://schemas.microsoft.com/office/drawing/2014/main" id="{979EB561-C1E7-4A81-8C31-9B787B0140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30"/>
          <a:stretch/>
        </p:blipFill>
        <p:spPr bwMode="auto">
          <a:xfrm>
            <a:off x="4507604" y="4968031"/>
            <a:ext cx="1321698" cy="131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41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3C7E1F28-6907-4A0C-A32C-EC90428D34B3}"/>
              </a:ext>
            </a:extLst>
          </p:cNvPr>
          <p:cNvSpPr>
            <a:spLocks noGrp="1"/>
          </p:cNvSpPr>
          <p:nvPr>
            <p:ph type="ctrTitle"/>
          </p:nvPr>
        </p:nvSpPr>
        <p:spPr>
          <a:xfrm>
            <a:off x="5829301" y="743841"/>
            <a:ext cx="4575940" cy="805559"/>
          </a:xfrm>
        </p:spPr>
        <p:txBody>
          <a:bodyPr/>
          <a:lstStyle/>
          <a:p>
            <a:r>
              <a:rPr lang="en-US" dirty="0"/>
              <a:t>Vid </a:t>
            </a:r>
            <a:r>
              <a:rPr lang="en-US" dirty="0" err="1"/>
              <a:t>komplexa</a:t>
            </a:r>
            <a:r>
              <a:rPr lang="en-US" dirty="0"/>
              <a:t> </a:t>
            </a:r>
            <a:r>
              <a:rPr lang="en-US" dirty="0" err="1"/>
              <a:t>behov</a:t>
            </a:r>
            <a:endParaRPr lang="en-US" dirty="0"/>
          </a:p>
        </p:txBody>
      </p:sp>
      <p:sp>
        <p:nvSpPr>
          <p:cNvPr id="73" name="Text Placeholder 2">
            <a:extLst>
              <a:ext uri="{FF2B5EF4-FFF2-40B4-BE49-F238E27FC236}">
                <a16:creationId xmlns:a16="http://schemas.microsoft.com/office/drawing/2014/main" id="{13320B43-6757-4B27-96A1-2B0B0B9C2FBE}"/>
              </a:ext>
            </a:extLst>
          </p:cNvPr>
          <p:cNvSpPr>
            <a:spLocks noGrp="1"/>
          </p:cNvSpPr>
          <p:nvPr>
            <p:ph type="body" sz="quarter" idx="10"/>
          </p:nvPr>
        </p:nvSpPr>
        <p:spPr>
          <a:xfrm>
            <a:off x="5829302" y="1727200"/>
            <a:ext cx="4794582" cy="4186238"/>
          </a:xfrm>
        </p:spPr>
        <p:txBody>
          <a:bodyPr/>
          <a:lstStyle/>
          <a:p>
            <a:pPr marL="0" indent="0">
              <a:buNone/>
            </a:pPr>
            <a:r>
              <a:rPr lang="en-US" dirty="0"/>
              <a:t>Mer </a:t>
            </a:r>
            <a:r>
              <a:rPr lang="en-US" dirty="0" err="1"/>
              <a:t>intensiva</a:t>
            </a:r>
            <a:r>
              <a:rPr lang="en-US" dirty="0"/>
              <a:t> </a:t>
            </a:r>
            <a:r>
              <a:rPr lang="en-US" dirty="0" err="1"/>
              <a:t>insatser</a:t>
            </a:r>
            <a:r>
              <a:rPr lang="en-US" dirty="0"/>
              <a:t> </a:t>
            </a:r>
            <a:r>
              <a:rPr lang="en-US" dirty="0" err="1"/>
              <a:t>som</a:t>
            </a:r>
            <a:r>
              <a:rPr lang="en-US" dirty="0"/>
              <a:t> </a:t>
            </a:r>
            <a:r>
              <a:rPr lang="en-US" dirty="0" err="1"/>
              <a:t>ges</a:t>
            </a:r>
            <a:r>
              <a:rPr lang="en-US" dirty="0"/>
              <a:t> </a:t>
            </a:r>
            <a:r>
              <a:rPr lang="en-US" dirty="0" err="1"/>
              <a:t>integrerat</a:t>
            </a:r>
            <a:r>
              <a:rPr lang="en-US" dirty="0"/>
              <a:t> via </a:t>
            </a:r>
            <a:r>
              <a:rPr lang="en-US" dirty="0" err="1"/>
              <a:t>tex</a:t>
            </a:r>
            <a:r>
              <a:rPr lang="en-US" dirty="0"/>
              <a:t> </a:t>
            </a:r>
            <a:r>
              <a:rPr lang="en-US" dirty="0" err="1"/>
              <a:t>sjukvården</a:t>
            </a:r>
            <a:r>
              <a:rPr lang="en-US" dirty="0"/>
              <a:t>, </a:t>
            </a:r>
            <a:r>
              <a:rPr lang="en-US" dirty="0" err="1"/>
              <a:t>socialtjänsten</a:t>
            </a:r>
            <a:r>
              <a:rPr lang="en-US" dirty="0"/>
              <a:t>, </a:t>
            </a:r>
            <a:r>
              <a:rPr lang="en-US" dirty="0" err="1"/>
              <a:t>skolan</a:t>
            </a:r>
            <a:r>
              <a:rPr lang="en-US" dirty="0"/>
              <a:t>, </a:t>
            </a:r>
            <a:r>
              <a:rPr lang="en-US" dirty="0" err="1"/>
              <a:t>Arbetsförmedlingen</a:t>
            </a:r>
            <a:r>
              <a:rPr lang="en-US" dirty="0"/>
              <a:t>, </a:t>
            </a:r>
            <a:r>
              <a:rPr lang="en-US" dirty="0" err="1"/>
              <a:t>SiS</a:t>
            </a:r>
            <a:r>
              <a:rPr lang="en-US" dirty="0"/>
              <a:t>, </a:t>
            </a:r>
            <a:r>
              <a:rPr lang="en-US" dirty="0" err="1"/>
              <a:t>Kriminalvården</a:t>
            </a:r>
            <a:r>
              <a:rPr lang="en-US" dirty="0"/>
              <a:t>. </a:t>
            </a:r>
          </a:p>
          <a:p>
            <a:pPr marL="0" indent="0">
              <a:buNone/>
            </a:pPr>
            <a:r>
              <a:rPr lang="en-US" dirty="0"/>
              <a:t>Kan </a:t>
            </a:r>
            <a:r>
              <a:rPr lang="en-US" dirty="0" err="1"/>
              <a:t>behövas</a:t>
            </a:r>
            <a:r>
              <a:rPr lang="en-US" dirty="0"/>
              <a:t> under </a:t>
            </a:r>
            <a:r>
              <a:rPr lang="en-US" dirty="0" err="1"/>
              <a:t>en</a:t>
            </a:r>
            <a:r>
              <a:rPr lang="en-US" dirty="0"/>
              <a:t> period </a:t>
            </a:r>
            <a:r>
              <a:rPr lang="en-US" dirty="0" err="1"/>
              <a:t>eller</a:t>
            </a:r>
            <a:r>
              <a:rPr lang="en-US" dirty="0"/>
              <a:t> </a:t>
            </a:r>
            <a:r>
              <a:rPr lang="en-US" dirty="0" err="1"/>
              <a:t>varaktigt</a:t>
            </a:r>
            <a:r>
              <a:rPr lang="en-US" dirty="0"/>
              <a:t>. </a:t>
            </a:r>
          </a:p>
          <a:p>
            <a:pPr marL="0" indent="0">
              <a:buNone/>
            </a:pPr>
            <a:endParaRPr lang="en-US" dirty="0"/>
          </a:p>
        </p:txBody>
      </p:sp>
      <p:pic>
        <p:nvPicPr>
          <p:cNvPr id="1026" name="F773848C-1656-4B5A-A504-99D60DB04F64">
            <a:extLst>
              <a:ext uri="{FF2B5EF4-FFF2-40B4-BE49-F238E27FC236}">
                <a16:creationId xmlns:a16="http://schemas.microsoft.com/office/drawing/2014/main" id="{F6770D8A-A060-4359-B0A5-174556E43B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89195"/>
            <a:ext cx="5257800" cy="525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7F20A083-28D1-4666-9A9C-D1DA8819DF71">
            <a:extLst>
              <a:ext uri="{FF2B5EF4-FFF2-40B4-BE49-F238E27FC236}">
                <a16:creationId xmlns:a16="http://schemas.microsoft.com/office/drawing/2014/main" id="{8DDC20BE-C328-4AC7-A0F8-C5D8B34810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30"/>
          <a:stretch/>
        </p:blipFill>
        <p:spPr bwMode="auto">
          <a:xfrm>
            <a:off x="4507604" y="4966284"/>
            <a:ext cx="1323452" cy="13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6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a:xfrm>
            <a:off x="680397" y="2562599"/>
            <a:ext cx="10579211" cy="609793"/>
          </a:xfrm>
        </p:spPr>
        <p:txBody>
          <a:bodyPr>
            <a:normAutofit fontScale="90000"/>
          </a:bodyPr>
          <a:lstStyle/>
          <a:p>
            <a:pPr algn="ctr"/>
            <a:r>
              <a:rPr lang="sv-SE" dirty="0"/>
              <a:t>Mer information och kontakt</a:t>
            </a:r>
            <a:br>
              <a:rPr lang="sv-SE" dirty="0"/>
            </a:br>
            <a:endParaRPr lang="sv-SE" sz="2700" b="0" dirty="0"/>
          </a:p>
        </p:txBody>
      </p:sp>
      <p:sp>
        <p:nvSpPr>
          <p:cNvPr id="3" name="Platshållare för text 2">
            <a:extLst>
              <a:ext uri="{FF2B5EF4-FFF2-40B4-BE49-F238E27FC236}">
                <a16:creationId xmlns:a16="http://schemas.microsoft.com/office/drawing/2014/main" id="{46E4C7F0-3F8D-2041-8873-E382B630443D}"/>
              </a:ext>
            </a:extLst>
          </p:cNvPr>
          <p:cNvSpPr>
            <a:spLocks noGrp="1"/>
          </p:cNvSpPr>
          <p:nvPr>
            <p:ph type="body" sz="quarter" idx="10"/>
          </p:nvPr>
        </p:nvSpPr>
        <p:spPr>
          <a:xfrm>
            <a:off x="730444" y="3304342"/>
            <a:ext cx="10579211" cy="4186238"/>
          </a:xfrm>
        </p:spPr>
        <p:txBody>
          <a:bodyPr>
            <a:normAutofit/>
          </a:bodyPr>
          <a:lstStyle/>
          <a:p>
            <a:pPr algn="ctr">
              <a:lnSpc>
                <a:spcPts val="2060"/>
              </a:lnSpc>
            </a:pPr>
            <a:r>
              <a:rPr lang="sv-SE" dirty="0">
                <a:hlinkClick r:id="rId3"/>
              </a:rPr>
              <a:t>www.vardochinsats.se</a:t>
            </a:r>
            <a:endParaRPr lang="sv-SE" dirty="0"/>
          </a:p>
          <a:p>
            <a:pPr algn="ctr">
              <a:lnSpc>
                <a:spcPts val="2060"/>
              </a:lnSpc>
            </a:pPr>
            <a:endParaRPr lang="sv-SE" dirty="0"/>
          </a:p>
          <a:p>
            <a:pPr algn="ctr">
              <a:lnSpc>
                <a:spcPts val="2060"/>
              </a:lnSpc>
            </a:pPr>
            <a:r>
              <a:rPr lang="sv-SE" sz="2400" b="0" dirty="0">
                <a:solidFill>
                  <a:schemeClr val="accent1"/>
                </a:solidFill>
              </a:rPr>
              <a:t>Ordförande </a:t>
            </a:r>
            <a:r>
              <a:rPr lang="sv-SE" sz="2400" b="0">
                <a:solidFill>
                  <a:schemeClr val="accent1"/>
                </a:solidFill>
              </a:rPr>
              <a:t>Nationella arbetsgruppen </a:t>
            </a:r>
            <a:r>
              <a:rPr lang="sv-SE" sz="2400" b="0" dirty="0" err="1">
                <a:solidFill>
                  <a:schemeClr val="accent1"/>
                </a:solidFill>
              </a:rPr>
              <a:t>adhd</a:t>
            </a:r>
            <a:endParaRPr lang="sv-SE" dirty="0">
              <a:solidFill>
                <a:schemeClr val="accent1"/>
              </a:solidFill>
            </a:endParaRPr>
          </a:p>
          <a:p>
            <a:pPr algn="ctr">
              <a:lnSpc>
                <a:spcPts val="2060"/>
              </a:lnSpc>
            </a:pPr>
            <a:r>
              <a:rPr lang="sv-SE" dirty="0">
                <a:hlinkClick r:id="rId4"/>
              </a:rPr>
              <a:t>gunilla.granholm@skane.se</a:t>
            </a:r>
            <a:endParaRPr lang="sv-SE" dirty="0"/>
          </a:p>
          <a:p>
            <a:pPr algn="ctr">
              <a:lnSpc>
                <a:spcPts val="2060"/>
              </a:lnSpc>
            </a:pPr>
            <a:endParaRPr lang="sv-SE" dirty="0"/>
          </a:p>
          <a:p>
            <a:pPr algn="ctr">
              <a:lnSpc>
                <a:spcPts val="2060"/>
              </a:lnSpc>
            </a:pPr>
            <a:endParaRPr lang="sv-SE" sz="1800" dirty="0"/>
          </a:p>
          <a:p>
            <a:pPr algn="ctr"/>
            <a:endParaRPr lang="sv-SE" dirty="0"/>
          </a:p>
        </p:txBody>
      </p:sp>
    </p:spTree>
    <p:extLst>
      <p:ext uri="{BB962C8B-B14F-4D97-AF65-F5344CB8AC3E}">
        <p14:creationId xmlns:p14="http://schemas.microsoft.com/office/powerpoint/2010/main" val="1396051911"/>
      </p:ext>
    </p:extLst>
  </p:cSld>
  <p:clrMapOvr>
    <a:masterClrMapping/>
  </p:clrMapOvr>
</p:sld>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all" id="{C0197AE7-D54F-5043-BB08-EE43D68BCDE4}" vid="{1FF52E99-8E52-0F49-960F-93856A592B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2" ma:contentTypeDescription="Skapa ett nytt dokument." ma:contentTypeScope="" ma:versionID="3b55d2c7477ee4e1e1f8df252c8940eb">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4ed9410bf474ecce7e25fe6f76eca640"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00E70E-1FE4-4DC0-A2F2-47026F72B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58615-c749-462e-b141-ebbf7cdbce9a"/>
    <ds:schemaRef ds:uri="9c950a28-eb4a-4f43-b9f9-45c02166cf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1863ED-FB52-4EDE-AEE9-7DA1C94424D1}">
  <ds:schemaRefs>
    <ds:schemaRef ds:uri="http://schemas.microsoft.com/sharepoint/v3/contenttype/forms"/>
  </ds:schemaRefs>
</ds:datastoreItem>
</file>

<file path=customXml/itemProps3.xml><?xml version="1.0" encoding="utf-8"?>
<ds:datastoreItem xmlns:ds="http://schemas.openxmlformats.org/officeDocument/2006/customXml" ds:itemID="{E45B2398-3A3E-4519-9886-B3DCC2BBDCB9}">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9c950a28-eb4a-4f43-b9f9-45c02166cf8c"/>
    <ds:schemaRef ds:uri="http://schemas.microsoft.com/office/infopath/2007/PartnerControls"/>
    <ds:schemaRef ds:uri="1d358615-c749-462e-b141-ebbf7cdbce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Bredbild</PresentationFormat>
  <Paragraphs>71</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Symbol</vt:lpstr>
      <vt:lpstr>Tema_sveriges_regioner_i_samverkan</vt:lpstr>
      <vt:lpstr>Vård- och insats-programmet för adhd</vt:lpstr>
      <vt:lpstr>VIP samlar och tillgängliggör befintlig kunskap</vt:lpstr>
      <vt:lpstr>Insatser utgår från individens behov</vt:lpstr>
      <vt:lpstr>Stegvisa insatser</vt:lpstr>
      <vt:lpstr>Främjande och förebyggande insatser</vt:lpstr>
      <vt:lpstr>Tidiga insatser</vt:lpstr>
      <vt:lpstr>Riktade och specialiserade insatser</vt:lpstr>
      <vt:lpstr>Vid komplexa behov</vt:lpstr>
      <vt:lpstr>Mer information och kontakt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Vård- och insats-programmet för adhd</dc:title>
  <dc:creator>Granholm Gunilla</dc:creator>
  <cp:lastModifiedBy>Granholm Gunilla</cp:lastModifiedBy>
  <cp:revision>145</cp:revision>
  <cp:lastPrinted>2021-02-08T13:39:36Z</cp:lastPrinted>
  <dcterms:created xsi:type="dcterms:W3CDTF">2021-01-13T10:36:07Z</dcterms:created>
  <dcterms:modified xsi:type="dcterms:W3CDTF">2021-03-01T07:55:31Z</dcterms:modified>
</cp:coreProperties>
</file>